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6.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57" r:id="rId2"/>
    <p:sldId id="350" r:id="rId3"/>
    <p:sldId id="300" r:id="rId4"/>
    <p:sldId id="301" r:id="rId5"/>
    <p:sldId id="302" r:id="rId6"/>
    <p:sldId id="351" r:id="rId7"/>
    <p:sldId id="352" r:id="rId8"/>
    <p:sldId id="353" r:id="rId9"/>
    <p:sldId id="354" r:id="rId10"/>
    <p:sldId id="310" r:id="rId11"/>
    <p:sldId id="311" r:id="rId12"/>
    <p:sldId id="312" r:id="rId13"/>
    <p:sldId id="345" r:id="rId14"/>
    <p:sldId id="344" r:id="rId15"/>
    <p:sldId id="326" r:id="rId16"/>
    <p:sldId id="349" r:id="rId17"/>
    <p:sldId id="315" r:id="rId18"/>
    <p:sldId id="363" r:id="rId19"/>
    <p:sldId id="355" r:id="rId20"/>
    <p:sldId id="338" r:id="rId21"/>
    <p:sldId id="327" r:id="rId22"/>
    <p:sldId id="334" r:id="rId23"/>
    <p:sldId id="356" r:id="rId24"/>
    <p:sldId id="332" r:id="rId25"/>
    <p:sldId id="357" r:id="rId26"/>
    <p:sldId id="328" r:id="rId27"/>
    <p:sldId id="362" r:id="rId28"/>
    <p:sldId id="347" r:id="rId29"/>
    <p:sldId id="340" r:id="rId30"/>
    <p:sldId id="341" r:id="rId31"/>
    <p:sldId id="359" r:id="rId32"/>
    <p:sldId id="342" r:id="rId33"/>
    <p:sldId id="360" r:id="rId34"/>
    <p:sldId id="346" r:id="rId35"/>
    <p:sldId id="318" r:id="rId36"/>
    <p:sldId id="361" r:id="rId37"/>
    <p:sldId id="322" r:id="rId38"/>
    <p:sldId id="335" r:id="rId39"/>
  </p:sldIdLst>
  <p:sldSz cx="12192000" cy="6858000"/>
  <p:notesSz cx="7010400" cy="92964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undamentals of Professional Contracts" id="{C2F604CB-958F-4960-A878-E4418B56FE38}">
          <p14:sldIdLst>
            <p14:sldId id="257"/>
            <p14:sldId id="350"/>
            <p14:sldId id="300"/>
            <p14:sldId id="301"/>
            <p14:sldId id="302"/>
            <p14:sldId id="351"/>
            <p14:sldId id="352"/>
            <p14:sldId id="353"/>
            <p14:sldId id="354"/>
            <p14:sldId id="310"/>
            <p14:sldId id="311"/>
            <p14:sldId id="312"/>
            <p14:sldId id="345"/>
            <p14:sldId id="344"/>
            <p14:sldId id="326"/>
            <p14:sldId id="349"/>
            <p14:sldId id="315"/>
            <p14:sldId id="363"/>
            <p14:sldId id="355"/>
            <p14:sldId id="338"/>
            <p14:sldId id="327"/>
            <p14:sldId id="334"/>
            <p14:sldId id="356"/>
            <p14:sldId id="332"/>
            <p14:sldId id="357"/>
            <p14:sldId id="328"/>
            <p14:sldId id="362"/>
            <p14:sldId id="347"/>
            <p14:sldId id="340"/>
            <p14:sldId id="341"/>
            <p14:sldId id="359"/>
            <p14:sldId id="342"/>
            <p14:sldId id="360"/>
            <p14:sldId id="346"/>
            <p14:sldId id="318"/>
            <p14:sldId id="361"/>
            <p14:sldId id="322"/>
            <p14:sldId id="33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ressa Johnson (DOA)" initials="CJ(" lastIdx="1" clrIdx="0">
    <p:extLst>
      <p:ext uri="{19B8F6BF-5375-455C-9EA6-DF929625EA0E}">
        <p15:presenceInfo xmlns:p15="http://schemas.microsoft.com/office/powerpoint/2012/main" userId="S-1-5-21-879169590-2894304047-4147668844-826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F4E79"/>
    <a:srgbClr val="BED7EE"/>
    <a:srgbClr val="7EB0D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44" autoAdjust="0"/>
    <p:restoredTop sz="81000" autoAdjust="0"/>
  </p:normalViewPr>
  <p:slideViewPr>
    <p:cSldViewPr snapToGrid="0">
      <p:cViewPr>
        <p:scale>
          <a:sx n="100" d="100"/>
          <a:sy n="100" d="100"/>
        </p:scale>
        <p:origin x="4872" y="1110"/>
      </p:cViewPr>
      <p:guideLst>
        <p:guide orient="horz" pos="2160"/>
        <p:guide pos="3840"/>
      </p:guideLst>
    </p:cSldViewPr>
  </p:slideViewPr>
  <p:outlineViewPr>
    <p:cViewPr>
      <p:scale>
        <a:sx n="33" d="100"/>
        <a:sy n="33" d="100"/>
      </p:scale>
      <p:origin x="0" y="-17292"/>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1" Type="http://schemas.openxmlformats.org/officeDocument/2006/relationships/image" Target="../media/image3.png"/></Relationships>
</file>

<file path=ppt/diagrams/_rels/drawing1.xml.rels><?xml version="1.0" encoding="UTF-8" standalone="yes"?>
<Relationships xmlns="http://schemas.openxmlformats.org/package/2006/relationships"><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2E2417-40E5-4EAB-BCF6-759B3E4EFA68}" type="doc">
      <dgm:prSet loTypeId="urn:microsoft.com/office/officeart/2008/layout/AccentedPicture" loCatId="picture" qsTypeId="urn:microsoft.com/office/officeart/2005/8/quickstyle/simple1" qsCatId="simple" csTypeId="urn:microsoft.com/office/officeart/2005/8/colors/accent1_2" csCatId="accent1" phldr="1"/>
      <dgm:spPr/>
    </dgm:pt>
    <dgm:pt modelId="{6ACEEAE0-208C-4F07-8F4C-A48E544349FA}">
      <dgm:prSet phldrT="[Text]"/>
      <dgm:spPr/>
      <dgm:t>
        <a:bodyPr/>
        <a:lstStyle/>
        <a:p>
          <a:r>
            <a:rPr lang="en-US" dirty="0"/>
            <a:t>                </a:t>
          </a:r>
        </a:p>
      </dgm:t>
    </dgm:pt>
    <dgm:pt modelId="{EB3DAAFC-DB99-4E86-9B4D-50BB9AE31E2E}" type="parTrans" cxnId="{E0E4CEE0-A9BA-4AA4-8030-BD5995A019B5}">
      <dgm:prSet/>
      <dgm:spPr/>
      <dgm:t>
        <a:bodyPr/>
        <a:lstStyle/>
        <a:p>
          <a:endParaRPr lang="en-US"/>
        </a:p>
      </dgm:t>
    </dgm:pt>
    <dgm:pt modelId="{A0DEB6ED-4284-4338-AB84-CC378D63D2BE}" type="sibTrans" cxnId="{E0E4CEE0-A9BA-4AA4-8030-BD5995A019B5}">
      <dgm:prSet/>
      <dgm:spPr>
        <a:blipFill>
          <a:blip xmlns:r="http://schemas.openxmlformats.org/officeDocument/2006/relationships" r:embed="rId1"/>
          <a:srcRect/>
          <a:stretch>
            <a:fillRect t="-15000" b="-15000"/>
          </a:stretch>
        </a:blipFill>
      </dgm:spPr>
      <dgm:t>
        <a:bodyPr/>
        <a:lstStyle/>
        <a:p>
          <a:endParaRPr lang="en-US"/>
        </a:p>
      </dgm:t>
    </dgm:pt>
    <dgm:pt modelId="{330AC402-B795-420C-9989-B9A30803D427}" type="pres">
      <dgm:prSet presAssocID="{622E2417-40E5-4EAB-BCF6-759B3E4EFA68}" presName="Name0" presStyleCnt="0">
        <dgm:presLayoutVars>
          <dgm:dir/>
        </dgm:presLayoutVars>
      </dgm:prSet>
      <dgm:spPr/>
    </dgm:pt>
    <dgm:pt modelId="{7375FA58-3EB1-41A2-ACE1-474B56954983}" type="pres">
      <dgm:prSet presAssocID="{A0DEB6ED-4284-4338-AB84-CC378D63D2BE}" presName="picture_1" presStyleLbl="bgImgPlace1" presStyleIdx="0" presStyleCnt="1" custScaleX="83741" custScaleY="94618" custLinFactNeighborX="190" custLinFactNeighborY="6151"/>
      <dgm:spPr/>
    </dgm:pt>
    <dgm:pt modelId="{D59CB58C-B81A-4B3B-85CE-3AB32060CEF5}" type="pres">
      <dgm:prSet presAssocID="{6ACEEAE0-208C-4F07-8F4C-A48E544349FA}" presName="text_1" presStyleLbl="node1" presStyleIdx="0" presStyleCnt="0">
        <dgm:presLayoutVars>
          <dgm:bulletEnabled val="1"/>
        </dgm:presLayoutVars>
      </dgm:prSet>
      <dgm:spPr/>
    </dgm:pt>
    <dgm:pt modelId="{3153E488-B4EF-4370-900C-9CF37DA865CA}" type="pres">
      <dgm:prSet presAssocID="{622E2417-40E5-4EAB-BCF6-759B3E4EFA68}" presName="maxNode" presStyleCnt="0"/>
      <dgm:spPr/>
    </dgm:pt>
    <dgm:pt modelId="{E8955306-2730-4E80-A6BB-86D13116A06A}" type="pres">
      <dgm:prSet presAssocID="{622E2417-40E5-4EAB-BCF6-759B3E4EFA68}" presName="Name33" presStyleCnt="0"/>
      <dgm:spPr/>
    </dgm:pt>
  </dgm:ptLst>
  <dgm:cxnLst>
    <dgm:cxn modelId="{7B215919-393C-49DE-A82F-C57C1541E802}" type="presOf" srcId="{A0DEB6ED-4284-4338-AB84-CC378D63D2BE}" destId="{7375FA58-3EB1-41A2-ACE1-474B56954983}" srcOrd="0" destOrd="0" presId="urn:microsoft.com/office/officeart/2008/layout/AccentedPicture"/>
    <dgm:cxn modelId="{0DD2FC4B-7AC1-486E-ACBD-F55BD94CC034}" type="presOf" srcId="{622E2417-40E5-4EAB-BCF6-759B3E4EFA68}" destId="{330AC402-B795-420C-9989-B9A30803D427}" srcOrd="0" destOrd="0" presId="urn:microsoft.com/office/officeart/2008/layout/AccentedPicture"/>
    <dgm:cxn modelId="{7D9224C4-968D-4564-A923-81AF06513611}" type="presOf" srcId="{6ACEEAE0-208C-4F07-8F4C-A48E544349FA}" destId="{D59CB58C-B81A-4B3B-85CE-3AB32060CEF5}" srcOrd="0" destOrd="0" presId="urn:microsoft.com/office/officeart/2008/layout/AccentedPicture"/>
    <dgm:cxn modelId="{E0E4CEE0-A9BA-4AA4-8030-BD5995A019B5}" srcId="{622E2417-40E5-4EAB-BCF6-759B3E4EFA68}" destId="{6ACEEAE0-208C-4F07-8F4C-A48E544349FA}" srcOrd="0" destOrd="0" parTransId="{EB3DAAFC-DB99-4E86-9B4D-50BB9AE31E2E}" sibTransId="{A0DEB6ED-4284-4338-AB84-CC378D63D2BE}"/>
    <dgm:cxn modelId="{3495536C-B2EB-4468-96F4-9184B262DD27}" type="presParOf" srcId="{330AC402-B795-420C-9989-B9A30803D427}" destId="{7375FA58-3EB1-41A2-ACE1-474B56954983}" srcOrd="0" destOrd="0" presId="urn:microsoft.com/office/officeart/2008/layout/AccentedPicture"/>
    <dgm:cxn modelId="{EC2896D9-3C01-4D25-8FCA-7A3820B41EC4}" type="presParOf" srcId="{330AC402-B795-420C-9989-B9A30803D427}" destId="{D59CB58C-B81A-4B3B-85CE-3AB32060CEF5}" srcOrd="1" destOrd="0" presId="urn:microsoft.com/office/officeart/2008/layout/AccentedPicture"/>
    <dgm:cxn modelId="{B44FDB4F-75AF-432F-8583-06983E9D0EBB}" type="presParOf" srcId="{330AC402-B795-420C-9989-B9A30803D427}" destId="{3153E488-B4EF-4370-900C-9CF37DA865CA}" srcOrd="2" destOrd="0" presId="urn:microsoft.com/office/officeart/2008/layout/AccentedPicture"/>
    <dgm:cxn modelId="{21F13427-4E97-4027-8361-B9A979386F1F}" type="presParOf" srcId="{3153E488-B4EF-4370-900C-9CF37DA865CA}" destId="{E8955306-2730-4E80-A6BB-86D13116A06A}" srcOrd="0" destOrd="0" presId="urn:microsoft.com/office/officeart/2008/layout/Accented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D897D0-A46F-48A1-B3CD-5F0134AF716C}" type="doc">
      <dgm:prSet loTypeId="urn:diagrams.loki3.com/TabbedArc+Icon" loCatId="officeonline" qsTypeId="urn:microsoft.com/office/officeart/2005/8/quickstyle/simple2" qsCatId="simple" csTypeId="urn:microsoft.com/office/officeart/2005/8/colors/accent1_1" csCatId="accent1"/>
      <dgm:spPr/>
      <dgm:t>
        <a:bodyPr/>
        <a:lstStyle/>
        <a:p>
          <a:endParaRPr lang="en-US"/>
        </a:p>
      </dgm:t>
    </dgm:pt>
    <dgm:pt modelId="{09BD9C97-B18D-4BCF-A957-D3E3E3754BF2}">
      <dgm:prSet/>
      <dgm:spPr/>
      <dgm:t>
        <a:bodyPr/>
        <a:lstStyle/>
        <a:p>
          <a:pPr rtl="0"/>
          <a:r>
            <a:rPr lang="en-US" dirty="0">
              <a:latin typeface="Century Gothic" panose="020B0502020202020204" pitchFamily="34" charset="0"/>
            </a:rPr>
            <a:t>Between executive branch state agencies</a:t>
          </a:r>
        </a:p>
      </dgm:t>
    </dgm:pt>
    <dgm:pt modelId="{9C1936DA-A38B-4E84-A1CE-68CF9B9DD3C8}" type="parTrans" cxnId="{3BE594BC-316F-48E2-9839-925528D7741B}">
      <dgm:prSet/>
      <dgm:spPr/>
      <dgm:t>
        <a:bodyPr/>
        <a:lstStyle/>
        <a:p>
          <a:endParaRPr lang="en-US"/>
        </a:p>
      </dgm:t>
    </dgm:pt>
    <dgm:pt modelId="{1A2743E6-537B-4D43-816C-09AC99811DE3}" type="sibTrans" cxnId="{3BE594BC-316F-48E2-9839-925528D7741B}">
      <dgm:prSet/>
      <dgm:spPr/>
      <dgm:t>
        <a:bodyPr/>
        <a:lstStyle/>
        <a:p>
          <a:endParaRPr lang="en-US"/>
        </a:p>
      </dgm:t>
    </dgm:pt>
    <dgm:pt modelId="{E70A6B0F-48E8-420E-A682-B30900D2FB7E}">
      <dgm:prSet/>
      <dgm:spPr/>
      <dgm:t>
        <a:bodyPr/>
        <a:lstStyle/>
        <a:p>
          <a:pPr rtl="0"/>
          <a:r>
            <a:rPr lang="en-US" dirty="0">
              <a:latin typeface="Century Gothic" panose="020B0502020202020204" pitchFamily="34" charset="0"/>
            </a:rPr>
            <a:t>Must be submitted to OSP for review</a:t>
          </a:r>
        </a:p>
      </dgm:t>
    </dgm:pt>
    <dgm:pt modelId="{5B9D3FC1-5A01-4604-8722-DCA8AAFFB80B}" type="parTrans" cxnId="{D16207D2-3C3B-4360-ACBE-B521E10B57C7}">
      <dgm:prSet/>
      <dgm:spPr/>
      <dgm:t>
        <a:bodyPr/>
        <a:lstStyle/>
        <a:p>
          <a:endParaRPr lang="en-US"/>
        </a:p>
      </dgm:t>
    </dgm:pt>
    <dgm:pt modelId="{AC5F53E7-37A3-497F-8827-E6DC8E8682AC}" type="sibTrans" cxnId="{D16207D2-3C3B-4360-ACBE-B521E10B57C7}">
      <dgm:prSet/>
      <dgm:spPr/>
      <dgm:t>
        <a:bodyPr/>
        <a:lstStyle/>
        <a:p>
          <a:endParaRPr lang="en-US"/>
        </a:p>
      </dgm:t>
    </dgm:pt>
    <dgm:pt modelId="{030998B2-A7EA-4049-8F3C-B25D10A97969}">
      <dgm:prSet/>
      <dgm:spPr/>
      <dgm:t>
        <a:bodyPr/>
        <a:lstStyle/>
        <a:p>
          <a:pPr rtl="0"/>
          <a:r>
            <a:rPr lang="en-US" dirty="0">
              <a:latin typeface="Century Gothic" panose="020B0502020202020204" pitchFamily="34" charset="0"/>
            </a:rPr>
            <a:t>Exempt from RFP regardless of value</a:t>
          </a:r>
        </a:p>
      </dgm:t>
    </dgm:pt>
    <dgm:pt modelId="{D0C87340-0162-43B5-B86B-17AEBAF76CB0}" type="parTrans" cxnId="{C401ACF9-05A8-4A03-B37A-46723CFB3C2B}">
      <dgm:prSet/>
      <dgm:spPr/>
      <dgm:t>
        <a:bodyPr/>
        <a:lstStyle/>
        <a:p>
          <a:endParaRPr lang="en-US"/>
        </a:p>
      </dgm:t>
    </dgm:pt>
    <dgm:pt modelId="{6BF79C2C-D946-4188-902B-5A8C8F19D5DA}" type="sibTrans" cxnId="{C401ACF9-05A8-4A03-B37A-46723CFB3C2B}">
      <dgm:prSet/>
      <dgm:spPr/>
      <dgm:t>
        <a:bodyPr/>
        <a:lstStyle/>
        <a:p>
          <a:endParaRPr lang="en-US"/>
        </a:p>
      </dgm:t>
    </dgm:pt>
    <dgm:pt modelId="{28C30D80-72F6-4617-840F-98C6D427776F}" type="pres">
      <dgm:prSet presAssocID="{D9D897D0-A46F-48A1-B3CD-5F0134AF716C}" presName="Name0" presStyleCnt="0">
        <dgm:presLayoutVars>
          <dgm:dir/>
          <dgm:resizeHandles val="exact"/>
        </dgm:presLayoutVars>
      </dgm:prSet>
      <dgm:spPr/>
    </dgm:pt>
    <dgm:pt modelId="{F8BED92D-3B64-49C1-AE08-FB6E351CF4AA}" type="pres">
      <dgm:prSet presAssocID="{09BD9C97-B18D-4BCF-A957-D3E3E3754BF2}" presName="twoplus" presStyleLbl="node1" presStyleIdx="0" presStyleCnt="3">
        <dgm:presLayoutVars>
          <dgm:bulletEnabled val="1"/>
        </dgm:presLayoutVars>
      </dgm:prSet>
      <dgm:spPr/>
    </dgm:pt>
    <dgm:pt modelId="{ECA70D0E-ED50-40AD-9561-8B3C847BECA5}" type="pres">
      <dgm:prSet presAssocID="{E70A6B0F-48E8-420E-A682-B30900D2FB7E}" presName="twoplus" presStyleLbl="node1" presStyleIdx="1" presStyleCnt="3">
        <dgm:presLayoutVars>
          <dgm:bulletEnabled val="1"/>
        </dgm:presLayoutVars>
      </dgm:prSet>
      <dgm:spPr/>
    </dgm:pt>
    <dgm:pt modelId="{CEC5A915-AC05-4A5C-854D-8CAE12C61059}" type="pres">
      <dgm:prSet presAssocID="{030998B2-A7EA-4049-8F3C-B25D10A97969}" presName="twoplus" presStyleLbl="node1" presStyleIdx="2" presStyleCnt="3">
        <dgm:presLayoutVars>
          <dgm:bulletEnabled val="1"/>
        </dgm:presLayoutVars>
      </dgm:prSet>
      <dgm:spPr/>
    </dgm:pt>
  </dgm:ptLst>
  <dgm:cxnLst>
    <dgm:cxn modelId="{A91F4C78-CCE5-4FF7-8DD7-D8C1287E2FF6}" type="presOf" srcId="{09BD9C97-B18D-4BCF-A957-D3E3E3754BF2}" destId="{F8BED92D-3B64-49C1-AE08-FB6E351CF4AA}" srcOrd="0" destOrd="0" presId="urn:diagrams.loki3.com/TabbedArc+Icon"/>
    <dgm:cxn modelId="{EF3C9288-328C-4755-91C6-2CE3BE86838C}" type="presOf" srcId="{030998B2-A7EA-4049-8F3C-B25D10A97969}" destId="{CEC5A915-AC05-4A5C-854D-8CAE12C61059}" srcOrd="0" destOrd="0" presId="urn:diagrams.loki3.com/TabbedArc+Icon"/>
    <dgm:cxn modelId="{2E667B92-124F-4CD8-A2DE-88FFF554BAC8}" type="presOf" srcId="{E70A6B0F-48E8-420E-A682-B30900D2FB7E}" destId="{ECA70D0E-ED50-40AD-9561-8B3C847BECA5}" srcOrd="0" destOrd="0" presId="urn:diagrams.loki3.com/TabbedArc+Icon"/>
    <dgm:cxn modelId="{3BE594BC-316F-48E2-9839-925528D7741B}" srcId="{D9D897D0-A46F-48A1-B3CD-5F0134AF716C}" destId="{09BD9C97-B18D-4BCF-A957-D3E3E3754BF2}" srcOrd="0" destOrd="0" parTransId="{9C1936DA-A38B-4E84-A1CE-68CF9B9DD3C8}" sibTransId="{1A2743E6-537B-4D43-816C-09AC99811DE3}"/>
    <dgm:cxn modelId="{D16207D2-3C3B-4360-ACBE-B521E10B57C7}" srcId="{D9D897D0-A46F-48A1-B3CD-5F0134AF716C}" destId="{E70A6B0F-48E8-420E-A682-B30900D2FB7E}" srcOrd="1" destOrd="0" parTransId="{5B9D3FC1-5A01-4604-8722-DCA8AAFFB80B}" sibTransId="{AC5F53E7-37A3-497F-8827-E6DC8E8682AC}"/>
    <dgm:cxn modelId="{6A1DE8F2-2F29-479E-9D6B-E1ED6865A1B4}" type="presOf" srcId="{D9D897D0-A46F-48A1-B3CD-5F0134AF716C}" destId="{28C30D80-72F6-4617-840F-98C6D427776F}" srcOrd="0" destOrd="0" presId="urn:diagrams.loki3.com/TabbedArc+Icon"/>
    <dgm:cxn modelId="{C401ACF9-05A8-4A03-B37A-46723CFB3C2B}" srcId="{D9D897D0-A46F-48A1-B3CD-5F0134AF716C}" destId="{030998B2-A7EA-4049-8F3C-B25D10A97969}" srcOrd="2" destOrd="0" parTransId="{D0C87340-0162-43B5-B86B-17AEBAF76CB0}" sibTransId="{6BF79C2C-D946-4188-902B-5A8C8F19D5DA}"/>
    <dgm:cxn modelId="{D4543912-C472-42FB-A5CC-2710EB0C298C}" type="presParOf" srcId="{28C30D80-72F6-4617-840F-98C6D427776F}" destId="{F8BED92D-3B64-49C1-AE08-FB6E351CF4AA}" srcOrd="0" destOrd="0" presId="urn:diagrams.loki3.com/TabbedArc+Icon"/>
    <dgm:cxn modelId="{BC12C0A0-2654-4834-850D-973418A6216D}" type="presParOf" srcId="{28C30D80-72F6-4617-840F-98C6D427776F}" destId="{ECA70D0E-ED50-40AD-9561-8B3C847BECA5}" srcOrd="1" destOrd="0" presId="urn:diagrams.loki3.com/TabbedArc+Icon"/>
    <dgm:cxn modelId="{EC066803-5F62-49BF-A9DF-E992368A47A7}" type="presParOf" srcId="{28C30D80-72F6-4617-840F-98C6D427776F}" destId="{CEC5A915-AC05-4A5C-854D-8CAE12C61059}" srcOrd="2" destOrd="0" presId="urn:diagrams.loki3.com/TabbedArc+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75FA58-3EB1-41A2-ACE1-474B56954983}">
      <dsp:nvSpPr>
        <dsp:cNvPr id="0" name=""/>
        <dsp:cNvSpPr/>
      </dsp:nvSpPr>
      <dsp:spPr>
        <a:xfrm>
          <a:off x="343912" y="973590"/>
          <a:ext cx="3461691" cy="4988935"/>
        </a:xfrm>
        <a:prstGeom prst="roundRect">
          <a:avLst/>
        </a:prstGeom>
        <a:blipFill>
          <a:blip xmlns:r="http://schemas.openxmlformats.org/officeDocument/2006/relationships" r:embed="rId1"/>
          <a:srcRect/>
          <a:stretch>
            <a:fillRect t="-15000" b="-1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9CB58C-B81A-4B3B-85CE-3AB32060CEF5}">
      <dsp:nvSpPr>
        <dsp:cNvPr id="0" name=""/>
        <dsp:cNvSpPr/>
      </dsp:nvSpPr>
      <dsp:spPr>
        <a:xfrm>
          <a:off x="501410" y="3045107"/>
          <a:ext cx="3183031" cy="316362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65100" tIns="165100" rIns="165100" bIns="165100" numCol="1" spcCol="1270" anchor="b" anchorCtr="0">
          <a:noAutofit/>
        </a:bodyPr>
        <a:lstStyle/>
        <a:p>
          <a:pPr marL="0" lvl="0" indent="0" algn="l" defTabSz="2889250">
            <a:lnSpc>
              <a:spcPct val="90000"/>
            </a:lnSpc>
            <a:spcBef>
              <a:spcPct val="0"/>
            </a:spcBef>
            <a:spcAft>
              <a:spcPct val="35000"/>
            </a:spcAft>
            <a:buNone/>
          </a:pPr>
          <a:r>
            <a:rPr lang="en-US" sz="6500" kern="1200" dirty="0"/>
            <a:t>                </a:t>
          </a:r>
        </a:p>
      </dsp:txBody>
      <dsp:txXfrm>
        <a:off x="501410" y="3045107"/>
        <a:ext cx="3183031" cy="31636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ED92D-3B64-49C1-AE08-FB6E351CF4AA}">
      <dsp:nvSpPr>
        <dsp:cNvPr id="0" name=""/>
        <dsp:cNvSpPr/>
      </dsp:nvSpPr>
      <dsp:spPr>
        <a:xfrm rot="19200000">
          <a:off x="1442" y="1688433"/>
          <a:ext cx="3212632" cy="2088211"/>
        </a:xfrm>
        <a:prstGeom prst="round2Same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41910" rIns="125730" bIns="41910" numCol="1" spcCol="1270" anchor="ctr" anchorCtr="0">
          <a:noAutofit/>
        </a:bodyPr>
        <a:lstStyle/>
        <a:p>
          <a:pPr marL="0" lvl="0" indent="0" algn="ctr" defTabSz="1466850" rtl="0">
            <a:lnSpc>
              <a:spcPct val="90000"/>
            </a:lnSpc>
            <a:spcBef>
              <a:spcPct val="0"/>
            </a:spcBef>
            <a:spcAft>
              <a:spcPct val="35000"/>
            </a:spcAft>
            <a:buNone/>
          </a:pPr>
          <a:r>
            <a:rPr lang="en-US" sz="3300" kern="1200" dirty="0">
              <a:latin typeface="Century Gothic" panose="020B0502020202020204" pitchFamily="34" charset="0"/>
            </a:rPr>
            <a:t>Between executive branch state agencies</a:t>
          </a:r>
        </a:p>
      </dsp:txBody>
      <dsp:txXfrm>
        <a:off x="136142" y="1778447"/>
        <a:ext cx="3008756" cy="1986273"/>
      </dsp:txXfrm>
    </dsp:sp>
    <dsp:sp modelId="{ECA70D0E-ED50-40AD-9561-8B3C847BECA5}">
      <dsp:nvSpPr>
        <dsp:cNvPr id="0" name=""/>
        <dsp:cNvSpPr/>
      </dsp:nvSpPr>
      <dsp:spPr>
        <a:xfrm>
          <a:off x="3640471" y="363935"/>
          <a:ext cx="3212632" cy="2088211"/>
        </a:xfrm>
        <a:prstGeom prst="round2Same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41910" rIns="125730" bIns="41910" numCol="1" spcCol="1270" anchor="ctr" anchorCtr="0">
          <a:noAutofit/>
        </a:bodyPr>
        <a:lstStyle/>
        <a:p>
          <a:pPr marL="0" lvl="0" indent="0" algn="ctr" defTabSz="1466850" rtl="0">
            <a:lnSpc>
              <a:spcPct val="90000"/>
            </a:lnSpc>
            <a:spcBef>
              <a:spcPct val="0"/>
            </a:spcBef>
            <a:spcAft>
              <a:spcPct val="35000"/>
            </a:spcAft>
            <a:buNone/>
          </a:pPr>
          <a:r>
            <a:rPr lang="en-US" sz="3300" kern="1200" dirty="0">
              <a:latin typeface="Century Gothic" panose="020B0502020202020204" pitchFamily="34" charset="0"/>
            </a:rPr>
            <a:t>Must be submitted to OSP for review</a:t>
          </a:r>
        </a:p>
      </dsp:txBody>
      <dsp:txXfrm>
        <a:off x="3742409" y="465873"/>
        <a:ext cx="3008756" cy="1986273"/>
      </dsp:txXfrm>
    </dsp:sp>
    <dsp:sp modelId="{CEC5A915-AC05-4A5C-854D-8CAE12C61059}">
      <dsp:nvSpPr>
        <dsp:cNvPr id="0" name=""/>
        <dsp:cNvSpPr/>
      </dsp:nvSpPr>
      <dsp:spPr>
        <a:xfrm rot="2400000">
          <a:off x="7279499" y="1688433"/>
          <a:ext cx="3212632" cy="2088211"/>
        </a:xfrm>
        <a:prstGeom prst="round2Same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41910" rIns="125730" bIns="41910" numCol="1" spcCol="1270" anchor="ctr" anchorCtr="0">
          <a:noAutofit/>
        </a:bodyPr>
        <a:lstStyle/>
        <a:p>
          <a:pPr marL="0" lvl="0" indent="0" algn="ctr" defTabSz="1466850" rtl="0">
            <a:lnSpc>
              <a:spcPct val="90000"/>
            </a:lnSpc>
            <a:spcBef>
              <a:spcPct val="0"/>
            </a:spcBef>
            <a:spcAft>
              <a:spcPct val="35000"/>
            </a:spcAft>
            <a:buNone/>
          </a:pPr>
          <a:r>
            <a:rPr lang="en-US" sz="3300" kern="1200" dirty="0">
              <a:latin typeface="Century Gothic" panose="020B0502020202020204" pitchFamily="34" charset="0"/>
            </a:rPr>
            <a:t>Exempt from RFP regardless of value</a:t>
          </a:r>
        </a:p>
      </dsp:txBody>
      <dsp:txXfrm>
        <a:off x="7348675" y="1778447"/>
        <a:ext cx="3008756" cy="1986273"/>
      </dsp:txXfrm>
    </dsp:sp>
  </dsp:spTree>
</dsp:drawing>
</file>

<file path=ppt/diagrams/layout1.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2.xml><?xml version="1.0" encoding="utf-8"?>
<dgm:layoutDef xmlns:dgm="http://schemas.openxmlformats.org/drawingml/2006/diagram" xmlns:a="http://schemas.openxmlformats.org/drawingml/2006/main" uniqueId="urn:diagrams.loki3.com/TabbedArc+Icon">
  <dgm:title val="Tabbed Arc"/>
  <dgm:desc val="Use to show a set of related items arcing over a common area.  Best with small amounts of text."/>
  <dgm:catLst>
    <dgm:cat type="relationship" pri="20500"/>
    <dgm:cat type="officeonline" pri="4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dir/>
      <dgm:resizeHandles val="exact"/>
    </dgm:varLst>
    <dgm:choose name="Name1">
      <dgm:if name="Name2" axis="ch" ptType="node" func="cnt" op="equ" val="1">
        <dgm:alg type="cycle"/>
      </dgm:if>
      <dgm:else name="Name3">
        <dgm:choose name="Name4">
          <dgm:if name="Name5" axis="ch" ptType="node" func="cnt" op="lte" val="3">
            <dgm:choose name="Name6">
              <dgm:if name="Name7" func="var" arg="dir" op="equ" val="norm">
                <dgm:alg type="cycle">
                  <dgm:param type="stAng" val="-40"/>
                  <dgm:param type="spanAng" val="80"/>
                  <dgm:param type="rotPath" val="alongPath"/>
                </dgm:alg>
              </dgm:if>
              <dgm:else name="Name8">
                <dgm:alg type="cycle">
                  <dgm:param type="stAng" val="40"/>
                  <dgm:param type="spanAng" val="-80"/>
                  <dgm:param type="rotPath" val="alongPath"/>
                </dgm:alg>
              </dgm:else>
            </dgm:choose>
          </dgm:if>
          <dgm:else name="Name9">
            <dgm:choose name="Name10">
              <dgm:if name="Name11" func="var" arg="dir" op="equ" val="norm">
                <dgm:alg type="cycle">
                  <dgm:param type="stAng" val="-60"/>
                  <dgm:param type="spanAng" val="120"/>
                  <dgm:param type="rotPath" val="alongPath"/>
                </dgm:alg>
              </dgm:if>
              <dgm:else name="Name12">
                <dgm:alg type="cycle">
                  <dgm:param type="stAng" val="60"/>
                  <dgm:param type="spanAng" val="-120"/>
                  <dgm:param type="rotPath" val="alongPath"/>
                </dgm:alg>
              </dgm:else>
            </dgm:choose>
          </dgm:else>
        </dgm:choose>
      </dgm:else>
    </dgm:choose>
    <dgm:shape xmlns:r="http://schemas.openxmlformats.org/officeDocument/2006/relationships" r:blip="">
      <dgm:adjLst/>
    </dgm:shape>
    <dgm:presOf/>
    <dgm:choose name="Name13">
      <dgm:if name="Name14" axis="ch" ptType="node" func="cnt" op="equ" val="2">
        <dgm:constrLst>
          <dgm:constr type="w" for="ch" ptType="node" refType="w"/>
          <dgm:constr type="primFontSz" for="ch" ptType="node" op="equ" val="65"/>
          <dgm:constr type="sibSp" refType="w" fact="0.22"/>
        </dgm:constrLst>
      </dgm:if>
      <dgm:else name="Name15">
        <dgm:constrLst>
          <dgm:constr type="w" for="ch" ptType="node" refType="w"/>
          <dgm:constr type="primFontSz" for="ch" ptType="node" op="equ" val="65"/>
          <dgm:constr type="sibSp" refType="w" fact="0.14"/>
        </dgm:constrLst>
      </dgm:else>
    </dgm:choose>
    <dgm:ruleLst/>
    <dgm:forEach name="Name16" axis="ch" ptType="node">
      <dgm:choose name="Name17">
        <dgm:if name="Name18" axis="par ch" ptType="doc node" func="cnt" op="equ" val="1">
          <dgm:layoutNode name="one">
            <dgm:varLst>
              <dgm:bulletEnabled val="1"/>
            </dgm:varLst>
            <dgm:alg type="tx"/>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if>
        <dgm:else name="Name19">
          <dgm:layoutNode name="twoplus">
            <dgm:varLst>
              <dgm:bulletEnabled val="1"/>
            </dgm:varLst>
            <dgm:alg type="tx">
              <dgm:param type="autoTxRot" val="grav"/>
            </dgm:alg>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1" cy="466435"/>
          </a:xfrm>
          <a:prstGeom prst="rect">
            <a:avLst/>
          </a:prstGeom>
        </p:spPr>
        <p:txBody>
          <a:bodyPr vert="horz" lIns="93167" tIns="46583" rIns="93167" bIns="46583" rtlCol="0"/>
          <a:lstStyle>
            <a:lvl1pPr algn="l">
              <a:defRPr sz="1200"/>
            </a:lvl1pPr>
          </a:lstStyle>
          <a:p>
            <a:endParaRPr lang="en-US"/>
          </a:p>
        </p:txBody>
      </p:sp>
      <p:sp>
        <p:nvSpPr>
          <p:cNvPr id="3" name="Date Placeholder 2"/>
          <p:cNvSpPr>
            <a:spLocks noGrp="1"/>
          </p:cNvSpPr>
          <p:nvPr>
            <p:ph type="dt" sz="quarter" idx="1"/>
          </p:nvPr>
        </p:nvSpPr>
        <p:spPr>
          <a:xfrm>
            <a:off x="3970938" y="1"/>
            <a:ext cx="3037841" cy="466435"/>
          </a:xfrm>
          <a:prstGeom prst="rect">
            <a:avLst/>
          </a:prstGeom>
        </p:spPr>
        <p:txBody>
          <a:bodyPr vert="horz" lIns="93167" tIns="46583" rIns="93167" bIns="46583" rtlCol="0"/>
          <a:lstStyle>
            <a:lvl1pPr algn="r">
              <a:defRPr sz="1200"/>
            </a:lvl1pPr>
          </a:lstStyle>
          <a:p>
            <a:fld id="{5A1813DA-A302-4E46-9B8E-12D987F15527}" type="datetimeFigureOut">
              <a:rPr lang="en-US" smtClean="0"/>
              <a:t>9/22/2025</a:t>
            </a:fld>
            <a:endParaRPr lang="en-US"/>
          </a:p>
        </p:txBody>
      </p:sp>
      <p:sp>
        <p:nvSpPr>
          <p:cNvPr id="4" name="Footer Placeholder 3"/>
          <p:cNvSpPr>
            <a:spLocks noGrp="1"/>
          </p:cNvSpPr>
          <p:nvPr>
            <p:ph type="ftr" sz="quarter" idx="2"/>
          </p:nvPr>
        </p:nvSpPr>
        <p:spPr>
          <a:xfrm>
            <a:off x="0" y="8829968"/>
            <a:ext cx="3037841" cy="466434"/>
          </a:xfrm>
          <a:prstGeom prst="rect">
            <a:avLst/>
          </a:prstGeom>
        </p:spPr>
        <p:txBody>
          <a:bodyPr vert="horz" lIns="93167" tIns="46583" rIns="93167" bIns="46583"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8"/>
            <a:ext cx="3037841" cy="466434"/>
          </a:xfrm>
          <a:prstGeom prst="rect">
            <a:avLst/>
          </a:prstGeom>
        </p:spPr>
        <p:txBody>
          <a:bodyPr vert="horz" lIns="93167" tIns="46583" rIns="93167" bIns="46583" rtlCol="0" anchor="b"/>
          <a:lstStyle>
            <a:lvl1pPr algn="r">
              <a:defRPr sz="1200"/>
            </a:lvl1pPr>
          </a:lstStyle>
          <a:p>
            <a:fld id="{04522AD7-C5C0-4F0B-8387-49E715EF404C}" type="slidenum">
              <a:rPr lang="en-US" smtClean="0"/>
              <a:t>‹#›</a:t>
            </a:fld>
            <a:endParaRPr lang="en-US"/>
          </a:p>
        </p:txBody>
      </p:sp>
    </p:spTree>
    <p:extLst>
      <p:ext uri="{BB962C8B-B14F-4D97-AF65-F5344CB8AC3E}">
        <p14:creationId xmlns:p14="http://schemas.microsoft.com/office/powerpoint/2010/main" val="32141710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1" cy="466435"/>
          </a:xfrm>
          <a:prstGeom prst="rect">
            <a:avLst/>
          </a:prstGeom>
        </p:spPr>
        <p:txBody>
          <a:bodyPr vert="horz" lIns="93167" tIns="46583" rIns="93167" bIns="46583" rtlCol="0"/>
          <a:lstStyle>
            <a:lvl1pPr algn="l">
              <a:defRPr sz="1200"/>
            </a:lvl1pPr>
          </a:lstStyle>
          <a:p>
            <a:endParaRPr lang="en-US" dirty="0"/>
          </a:p>
        </p:txBody>
      </p:sp>
      <p:sp>
        <p:nvSpPr>
          <p:cNvPr id="3" name="Date Placeholder 2"/>
          <p:cNvSpPr>
            <a:spLocks noGrp="1"/>
          </p:cNvSpPr>
          <p:nvPr>
            <p:ph type="dt" idx="1"/>
          </p:nvPr>
        </p:nvSpPr>
        <p:spPr>
          <a:xfrm>
            <a:off x="3970938" y="1"/>
            <a:ext cx="3037841" cy="466435"/>
          </a:xfrm>
          <a:prstGeom prst="rect">
            <a:avLst/>
          </a:prstGeom>
        </p:spPr>
        <p:txBody>
          <a:bodyPr vert="horz" lIns="93167" tIns="46583" rIns="93167" bIns="46583" rtlCol="0"/>
          <a:lstStyle>
            <a:lvl1pPr algn="r">
              <a:defRPr sz="1200"/>
            </a:lvl1pPr>
          </a:lstStyle>
          <a:p>
            <a:fld id="{59FFEAEC-E509-4D45-ADB2-F86262A5CC91}" type="datetimeFigureOut">
              <a:rPr lang="en-US" smtClean="0"/>
              <a:t>9/22/2025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7" tIns="46583" rIns="93167" bIns="46583"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67" tIns="46583" rIns="93167" bIns="4658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1" cy="466434"/>
          </a:xfrm>
          <a:prstGeom prst="rect">
            <a:avLst/>
          </a:prstGeom>
        </p:spPr>
        <p:txBody>
          <a:bodyPr vert="horz" lIns="93167" tIns="46583" rIns="93167" bIns="4658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1" cy="466434"/>
          </a:xfrm>
          <a:prstGeom prst="rect">
            <a:avLst/>
          </a:prstGeom>
        </p:spPr>
        <p:txBody>
          <a:bodyPr vert="horz" lIns="93167" tIns="46583" rIns="93167" bIns="46583" rtlCol="0" anchor="b"/>
          <a:lstStyle>
            <a:lvl1pPr algn="r">
              <a:defRPr sz="1200"/>
            </a:lvl1pPr>
          </a:lstStyle>
          <a:p>
            <a:fld id="{51EF2CF0-8808-408F-A2D7-0E8C8EA71C3B}" type="slidenum">
              <a:rPr lang="en-US" smtClean="0"/>
              <a:t>‹#›</a:t>
            </a:fld>
            <a:endParaRPr lang="en-US" dirty="0"/>
          </a:p>
        </p:txBody>
      </p:sp>
    </p:spTree>
    <p:extLst>
      <p:ext uri="{BB962C8B-B14F-4D97-AF65-F5344CB8AC3E}">
        <p14:creationId xmlns:p14="http://schemas.microsoft.com/office/powerpoint/2010/main" val="797873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EF2CF0-8808-408F-A2D7-0E8C8EA71C3B}" type="slidenum">
              <a:rPr lang="en-US" smtClean="0"/>
              <a:t>1</a:t>
            </a:fld>
            <a:endParaRPr lang="en-US" dirty="0"/>
          </a:p>
        </p:txBody>
      </p:sp>
    </p:spTree>
    <p:extLst>
      <p:ext uri="{BB962C8B-B14F-4D97-AF65-F5344CB8AC3E}">
        <p14:creationId xmlns:p14="http://schemas.microsoft.com/office/powerpoint/2010/main" val="330857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EF2CF0-8808-408F-A2D7-0E8C8EA71C3B}" type="slidenum">
              <a:rPr lang="en-US" smtClean="0"/>
              <a:t>11</a:t>
            </a:fld>
            <a:endParaRPr lang="en-US" dirty="0"/>
          </a:p>
        </p:txBody>
      </p:sp>
    </p:spTree>
    <p:extLst>
      <p:ext uri="{BB962C8B-B14F-4D97-AF65-F5344CB8AC3E}">
        <p14:creationId xmlns:p14="http://schemas.microsoft.com/office/powerpoint/2010/main" val="2867169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asked what does expenditure of funds means, tell them to ask</a:t>
            </a:r>
            <a:r>
              <a:rPr lang="en-US" baseline="0" dirty="0"/>
              <a:t> their legal dept.</a:t>
            </a:r>
            <a:endParaRPr lang="en-US" dirty="0"/>
          </a:p>
        </p:txBody>
      </p:sp>
      <p:sp>
        <p:nvSpPr>
          <p:cNvPr id="4" name="Slide Number Placeholder 3"/>
          <p:cNvSpPr>
            <a:spLocks noGrp="1"/>
          </p:cNvSpPr>
          <p:nvPr>
            <p:ph type="sldNum" sz="quarter" idx="10"/>
          </p:nvPr>
        </p:nvSpPr>
        <p:spPr/>
        <p:txBody>
          <a:bodyPr/>
          <a:lstStyle/>
          <a:p>
            <a:fld id="{51EF2CF0-8808-408F-A2D7-0E8C8EA71C3B}" type="slidenum">
              <a:rPr lang="en-US" smtClean="0"/>
              <a:t>12</a:t>
            </a:fld>
            <a:endParaRPr lang="en-US" dirty="0"/>
          </a:p>
        </p:txBody>
      </p:sp>
    </p:spTree>
    <p:extLst>
      <p:ext uri="{BB962C8B-B14F-4D97-AF65-F5344CB8AC3E}">
        <p14:creationId xmlns:p14="http://schemas.microsoft.com/office/powerpoint/2010/main" val="1689588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asked what does expenditure of funds means, tell them to ask</a:t>
            </a:r>
            <a:r>
              <a:rPr lang="en-US" baseline="0" dirty="0"/>
              <a:t> their legal dept.</a:t>
            </a:r>
            <a:endParaRPr lang="en-US" dirty="0"/>
          </a:p>
        </p:txBody>
      </p:sp>
      <p:sp>
        <p:nvSpPr>
          <p:cNvPr id="4" name="Slide Number Placeholder 3"/>
          <p:cNvSpPr>
            <a:spLocks noGrp="1"/>
          </p:cNvSpPr>
          <p:nvPr>
            <p:ph type="sldNum" sz="quarter" idx="10"/>
          </p:nvPr>
        </p:nvSpPr>
        <p:spPr/>
        <p:txBody>
          <a:bodyPr/>
          <a:lstStyle/>
          <a:p>
            <a:fld id="{51EF2CF0-8808-408F-A2D7-0E8C8EA71C3B}" type="slidenum">
              <a:rPr lang="en-US" smtClean="0"/>
              <a:t>13</a:t>
            </a:fld>
            <a:endParaRPr lang="en-US" dirty="0"/>
          </a:p>
        </p:txBody>
      </p:sp>
    </p:spTree>
    <p:extLst>
      <p:ext uri="{BB962C8B-B14F-4D97-AF65-F5344CB8AC3E}">
        <p14:creationId xmlns:p14="http://schemas.microsoft.com/office/powerpoint/2010/main" val="100331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Contracts for Interagency</a:t>
            </a:r>
            <a:r>
              <a:rPr lang="en-US" baseline="0" dirty="0"/>
              <a:t> </a:t>
            </a:r>
            <a:r>
              <a:rPr lang="en-US" dirty="0"/>
              <a:t>services may be awarded without the necessity of competitive bidding or competitive negotiation</a:t>
            </a:r>
          </a:p>
        </p:txBody>
      </p:sp>
      <p:sp>
        <p:nvSpPr>
          <p:cNvPr id="4" name="Slide Number Placeholder 3"/>
          <p:cNvSpPr>
            <a:spLocks noGrp="1"/>
          </p:cNvSpPr>
          <p:nvPr>
            <p:ph type="sldNum" sz="quarter" idx="10"/>
          </p:nvPr>
        </p:nvSpPr>
        <p:spPr/>
        <p:txBody>
          <a:bodyPr/>
          <a:lstStyle/>
          <a:p>
            <a:fld id="{51EF2CF0-8808-408F-A2D7-0E8C8EA71C3B}" type="slidenum">
              <a:rPr lang="en-US" smtClean="0"/>
              <a:t>14</a:t>
            </a:fld>
            <a:endParaRPr lang="en-US" dirty="0"/>
          </a:p>
        </p:txBody>
      </p:sp>
    </p:spTree>
    <p:extLst>
      <p:ext uri="{BB962C8B-B14F-4D97-AF65-F5344CB8AC3E}">
        <p14:creationId xmlns:p14="http://schemas.microsoft.com/office/powerpoint/2010/main" val="749768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the appropriate</a:t>
            </a:r>
            <a:r>
              <a:rPr lang="en-US" baseline="0" dirty="0"/>
              <a:t> service type is selected when submitting: </a:t>
            </a:r>
          </a:p>
          <a:p>
            <a:r>
              <a:rPr lang="en-US" baseline="0" dirty="0"/>
              <a:t>PRO, PER, CON, SOC, AGY, GOV, CEA</a:t>
            </a:r>
            <a:endParaRPr lang="en-US" dirty="0"/>
          </a:p>
        </p:txBody>
      </p:sp>
      <p:sp>
        <p:nvSpPr>
          <p:cNvPr id="4" name="Slide Number Placeholder 3"/>
          <p:cNvSpPr>
            <a:spLocks noGrp="1"/>
          </p:cNvSpPr>
          <p:nvPr>
            <p:ph type="sldNum" sz="quarter" idx="10"/>
          </p:nvPr>
        </p:nvSpPr>
        <p:spPr/>
        <p:txBody>
          <a:bodyPr/>
          <a:lstStyle/>
          <a:p>
            <a:fld id="{51EF2CF0-8808-408F-A2D7-0E8C8EA71C3B}" type="slidenum">
              <a:rPr lang="en-US" smtClean="0"/>
              <a:t>15</a:t>
            </a:fld>
            <a:endParaRPr lang="en-US" dirty="0"/>
          </a:p>
        </p:txBody>
      </p:sp>
    </p:spTree>
    <p:extLst>
      <p:ext uri="{BB962C8B-B14F-4D97-AF65-F5344CB8AC3E}">
        <p14:creationId xmlns:p14="http://schemas.microsoft.com/office/powerpoint/2010/main" val="5849739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EF2CF0-8808-408F-A2D7-0E8C8EA71C3B}" type="slidenum">
              <a:rPr lang="en-US" smtClean="0"/>
              <a:t>17</a:t>
            </a:fld>
            <a:endParaRPr lang="en-US" dirty="0"/>
          </a:p>
        </p:txBody>
      </p:sp>
    </p:spTree>
    <p:extLst>
      <p:ext uri="{BB962C8B-B14F-4D97-AF65-F5344CB8AC3E}">
        <p14:creationId xmlns:p14="http://schemas.microsoft.com/office/powerpoint/2010/main" val="29931037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EF2CF0-8808-408F-A2D7-0E8C8EA71C3B}" type="slidenum">
              <a:rPr lang="en-US" smtClean="0"/>
              <a:t>21</a:t>
            </a:fld>
            <a:endParaRPr lang="en-US" dirty="0"/>
          </a:p>
        </p:txBody>
      </p:sp>
    </p:spTree>
    <p:extLst>
      <p:ext uri="{BB962C8B-B14F-4D97-AF65-F5344CB8AC3E}">
        <p14:creationId xmlns:p14="http://schemas.microsoft.com/office/powerpoint/2010/main" val="8689877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Emphasize</a:t>
            </a:r>
            <a:r>
              <a:rPr lang="en-US" baseline="0" dirty="0"/>
              <a:t> not everyone uses ProAct</a:t>
            </a:r>
            <a:endParaRPr lang="en-US" dirty="0"/>
          </a:p>
        </p:txBody>
      </p:sp>
      <p:sp>
        <p:nvSpPr>
          <p:cNvPr id="4" name="Slide Number Placeholder 3"/>
          <p:cNvSpPr>
            <a:spLocks noGrp="1"/>
          </p:cNvSpPr>
          <p:nvPr>
            <p:ph type="sldNum" sz="quarter" idx="10"/>
          </p:nvPr>
        </p:nvSpPr>
        <p:spPr/>
        <p:txBody>
          <a:bodyPr/>
          <a:lstStyle/>
          <a:p>
            <a:fld id="{51EF2CF0-8808-408F-A2D7-0E8C8EA71C3B}" type="slidenum">
              <a:rPr lang="en-US" smtClean="0"/>
              <a:t>22</a:t>
            </a:fld>
            <a:endParaRPr lang="en-US" dirty="0"/>
          </a:p>
        </p:txBody>
      </p:sp>
    </p:spTree>
    <p:extLst>
      <p:ext uri="{BB962C8B-B14F-4D97-AF65-F5344CB8AC3E}">
        <p14:creationId xmlns:p14="http://schemas.microsoft.com/office/powerpoint/2010/main" val="2453776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 examples</a:t>
            </a:r>
          </a:p>
        </p:txBody>
      </p:sp>
      <p:sp>
        <p:nvSpPr>
          <p:cNvPr id="4" name="Slide Number Placeholder 3"/>
          <p:cNvSpPr>
            <a:spLocks noGrp="1"/>
          </p:cNvSpPr>
          <p:nvPr>
            <p:ph type="sldNum" sz="quarter" idx="10"/>
          </p:nvPr>
        </p:nvSpPr>
        <p:spPr/>
        <p:txBody>
          <a:bodyPr/>
          <a:lstStyle/>
          <a:p>
            <a:fld id="{51EF2CF0-8808-408F-A2D7-0E8C8EA71C3B}" type="slidenum">
              <a:rPr lang="en-US" smtClean="0"/>
              <a:t>24</a:t>
            </a:fld>
            <a:endParaRPr lang="en-US" dirty="0"/>
          </a:p>
        </p:txBody>
      </p:sp>
    </p:spTree>
    <p:extLst>
      <p:ext uri="{BB962C8B-B14F-4D97-AF65-F5344CB8AC3E}">
        <p14:creationId xmlns:p14="http://schemas.microsoft.com/office/powerpoint/2010/main" val="42460964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EF2CF0-8808-408F-A2D7-0E8C8EA71C3B}" type="slidenum">
              <a:rPr lang="en-US" smtClean="0"/>
              <a:t>26</a:t>
            </a:fld>
            <a:endParaRPr lang="en-US" dirty="0"/>
          </a:p>
        </p:txBody>
      </p:sp>
    </p:spTree>
    <p:extLst>
      <p:ext uri="{BB962C8B-B14F-4D97-AF65-F5344CB8AC3E}">
        <p14:creationId xmlns:p14="http://schemas.microsoft.com/office/powerpoint/2010/main" val="3549604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executive orders meaning</a:t>
            </a:r>
          </a:p>
        </p:txBody>
      </p:sp>
      <p:sp>
        <p:nvSpPr>
          <p:cNvPr id="4" name="Slide Number Placeholder 3"/>
          <p:cNvSpPr>
            <a:spLocks noGrp="1"/>
          </p:cNvSpPr>
          <p:nvPr>
            <p:ph type="sldNum" sz="quarter" idx="10"/>
          </p:nvPr>
        </p:nvSpPr>
        <p:spPr/>
        <p:txBody>
          <a:bodyPr/>
          <a:lstStyle/>
          <a:p>
            <a:fld id="{51EF2CF0-8808-408F-A2D7-0E8C8EA71C3B}" type="slidenum">
              <a:rPr lang="en-US" smtClean="0"/>
              <a:t>3</a:t>
            </a:fld>
            <a:endParaRPr lang="en-US" dirty="0"/>
          </a:p>
        </p:txBody>
      </p:sp>
    </p:spTree>
    <p:extLst>
      <p:ext uri="{BB962C8B-B14F-4D97-AF65-F5344CB8AC3E}">
        <p14:creationId xmlns:p14="http://schemas.microsoft.com/office/powerpoint/2010/main" val="37401734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 examples</a:t>
            </a:r>
          </a:p>
        </p:txBody>
      </p:sp>
      <p:sp>
        <p:nvSpPr>
          <p:cNvPr id="4" name="Slide Number Placeholder 3"/>
          <p:cNvSpPr>
            <a:spLocks noGrp="1"/>
          </p:cNvSpPr>
          <p:nvPr>
            <p:ph type="sldNum" sz="quarter" idx="10"/>
          </p:nvPr>
        </p:nvSpPr>
        <p:spPr/>
        <p:txBody>
          <a:bodyPr/>
          <a:lstStyle/>
          <a:p>
            <a:fld id="{51EF2CF0-8808-408F-A2D7-0E8C8EA71C3B}" type="slidenum">
              <a:rPr lang="en-US" smtClean="0"/>
              <a:t>28</a:t>
            </a:fld>
            <a:endParaRPr lang="en-US" dirty="0"/>
          </a:p>
        </p:txBody>
      </p:sp>
    </p:spTree>
    <p:extLst>
      <p:ext uri="{BB962C8B-B14F-4D97-AF65-F5344CB8AC3E}">
        <p14:creationId xmlns:p14="http://schemas.microsoft.com/office/powerpoint/2010/main" val="16462069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 examples</a:t>
            </a:r>
          </a:p>
        </p:txBody>
      </p:sp>
      <p:sp>
        <p:nvSpPr>
          <p:cNvPr id="4" name="Slide Number Placeholder 3"/>
          <p:cNvSpPr>
            <a:spLocks noGrp="1"/>
          </p:cNvSpPr>
          <p:nvPr>
            <p:ph type="sldNum" sz="quarter" idx="10"/>
          </p:nvPr>
        </p:nvSpPr>
        <p:spPr/>
        <p:txBody>
          <a:bodyPr/>
          <a:lstStyle/>
          <a:p>
            <a:fld id="{51EF2CF0-8808-408F-A2D7-0E8C8EA71C3B}" type="slidenum">
              <a:rPr lang="en-US" smtClean="0"/>
              <a:t>29</a:t>
            </a:fld>
            <a:endParaRPr lang="en-US" dirty="0"/>
          </a:p>
        </p:txBody>
      </p:sp>
    </p:spTree>
    <p:extLst>
      <p:ext uri="{BB962C8B-B14F-4D97-AF65-F5344CB8AC3E}">
        <p14:creationId xmlns:p14="http://schemas.microsoft.com/office/powerpoint/2010/main" val="14114075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 examples</a:t>
            </a:r>
          </a:p>
        </p:txBody>
      </p:sp>
      <p:sp>
        <p:nvSpPr>
          <p:cNvPr id="4" name="Slide Number Placeholder 3"/>
          <p:cNvSpPr>
            <a:spLocks noGrp="1"/>
          </p:cNvSpPr>
          <p:nvPr>
            <p:ph type="sldNum" sz="quarter" idx="10"/>
          </p:nvPr>
        </p:nvSpPr>
        <p:spPr/>
        <p:txBody>
          <a:bodyPr/>
          <a:lstStyle/>
          <a:p>
            <a:fld id="{51EF2CF0-8808-408F-A2D7-0E8C8EA71C3B}" type="slidenum">
              <a:rPr lang="en-US" smtClean="0"/>
              <a:t>30</a:t>
            </a:fld>
            <a:endParaRPr lang="en-US" dirty="0"/>
          </a:p>
        </p:txBody>
      </p:sp>
    </p:spTree>
    <p:extLst>
      <p:ext uri="{BB962C8B-B14F-4D97-AF65-F5344CB8AC3E}">
        <p14:creationId xmlns:p14="http://schemas.microsoft.com/office/powerpoint/2010/main" val="9321299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EF2CF0-8808-408F-A2D7-0E8C8EA71C3B}" type="slidenum">
              <a:rPr lang="en-US" smtClean="0"/>
              <a:t>32</a:t>
            </a:fld>
            <a:endParaRPr lang="en-US" dirty="0"/>
          </a:p>
        </p:txBody>
      </p:sp>
    </p:spTree>
    <p:extLst>
      <p:ext uri="{BB962C8B-B14F-4D97-AF65-F5344CB8AC3E}">
        <p14:creationId xmlns:p14="http://schemas.microsoft.com/office/powerpoint/2010/main" val="12094107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 examples</a:t>
            </a:r>
          </a:p>
        </p:txBody>
      </p:sp>
      <p:sp>
        <p:nvSpPr>
          <p:cNvPr id="4" name="Slide Number Placeholder 3"/>
          <p:cNvSpPr>
            <a:spLocks noGrp="1"/>
          </p:cNvSpPr>
          <p:nvPr>
            <p:ph type="sldNum" sz="quarter" idx="10"/>
          </p:nvPr>
        </p:nvSpPr>
        <p:spPr/>
        <p:txBody>
          <a:bodyPr/>
          <a:lstStyle/>
          <a:p>
            <a:fld id="{51EF2CF0-8808-408F-A2D7-0E8C8EA71C3B}" type="slidenum">
              <a:rPr lang="en-US" smtClean="0"/>
              <a:t>34</a:t>
            </a:fld>
            <a:endParaRPr lang="en-US" dirty="0"/>
          </a:p>
        </p:txBody>
      </p:sp>
    </p:spTree>
    <p:extLst>
      <p:ext uri="{BB962C8B-B14F-4D97-AF65-F5344CB8AC3E}">
        <p14:creationId xmlns:p14="http://schemas.microsoft.com/office/powerpoint/2010/main" val="40027687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performance</a:t>
            </a:r>
            <a:r>
              <a:rPr lang="en-US" baseline="0" dirty="0"/>
              <a:t> evaluation requirement also includes contracts and amendments approved under your agency’s DPA </a:t>
            </a:r>
            <a:endParaRPr lang="en-US" dirty="0"/>
          </a:p>
        </p:txBody>
      </p:sp>
      <p:sp>
        <p:nvSpPr>
          <p:cNvPr id="4" name="Slide Number Placeholder 3"/>
          <p:cNvSpPr>
            <a:spLocks noGrp="1"/>
          </p:cNvSpPr>
          <p:nvPr>
            <p:ph type="sldNum" sz="quarter" idx="10"/>
          </p:nvPr>
        </p:nvSpPr>
        <p:spPr/>
        <p:txBody>
          <a:bodyPr/>
          <a:lstStyle/>
          <a:p>
            <a:fld id="{51EF2CF0-8808-408F-A2D7-0E8C8EA71C3B}" type="slidenum">
              <a:rPr lang="en-US" smtClean="0"/>
              <a:t>35</a:t>
            </a:fld>
            <a:endParaRPr lang="en-US" dirty="0"/>
          </a:p>
        </p:txBody>
      </p:sp>
    </p:spTree>
    <p:extLst>
      <p:ext uri="{BB962C8B-B14F-4D97-AF65-F5344CB8AC3E}">
        <p14:creationId xmlns:p14="http://schemas.microsoft.com/office/powerpoint/2010/main" val="18792841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how PC team</a:t>
            </a:r>
            <a:r>
              <a:rPr lang="en-US" baseline="0" dirty="0"/>
              <a:t> is broken down by agency.  Agency assignments can be found on website</a:t>
            </a:r>
            <a:endParaRPr lang="en-US" dirty="0"/>
          </a:p>
        </p:txBody>
      </p:sp>
      <p:sp>
        <p:nvSpPr>
          <p:cNvPr id="4" name="Slide Number Placeholder 3"/>
          <p:cNvSpPr>
            <a:spLocks noGrp="1"/>
          </p:cNvSpPr>
          <p:nvPr>
            <p:ph type="sldNum" sz="quarter" idx="10"/>
          </p:nvPr>
        </p:nvSpPr>
        <p:spPr/>
        <p:txBody>
          <a:bodyPr/>
          <a:lstStyle/>
          <a:p>
            <a:fld id="{51EF2CF0-8808-408F-A2D7-0E8C8EA71C3B}" type="slidenum">
              <a:rPr lang="en-US" smtClean="0"/>
              <a:t>38</a:t>
            </a:fld>
            <a:endParaRPr lang="en-US" dirty="0"/>
          </a:p>
        </p:txBody>
      </p:sp>
    </p:spTree>
    <p:extLst>
      <p:ext uri="{BB962C8B-B14F-4D97-AF65-F5344CB8AC3E}">
        <p14:creationId xmlns:p14="http://schemas.microsoft.com/office/powerpoint/2010/main" val="1479617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agencies</a:t>
            </a:r>
            <a:r>
              <a:rPr lang="en-US" baseline="0" dirty="0"/>
              <a:t> have a DPA of $5000, </a:t>
            </a:r>
          </a:p>
          <a:p>
            <a:r>
              <a:rPr lang="en-US" baseline="0" dirty="0"/>
              <a:t>Contracts that don’t have to come to OSP still need to follow Purchasing laws</a:t>
            </a:r>
            <a:endParaRPr lang="en-US" dirty="0"/>
          </a:p>
        </p:txBody>
      </p:sp>
      <p:sp>
        <p:nvSpPr>
          <p:cNvPr id="4" name="Slide Number Placeholder 3"/>
          <p:cNvSpPr>
            <a:spLocks noGrp="1"/>
          </p:cNvSpPr>
          <p:nvPr>
            <p:ph type="sldNum" sz="quarter" idx="10"/>
          </p:nvPr>
        </p:nvSpPr>
        <p:spPr/>
        <p:txBody>
          <a:bodyPr/>
          <a:lstStyle/>
          <a:p>
            <a:fld id="{51EF2CF0-8808-408F-A2D7-0E8C8EA71C3B}" type="slidenum">
              <a:rPr lang="en-US" smtClean="0"/>
              <a:t>4</a:t>
            </a:fld>
            <a:endParaRPr lang="en-US" dirty="0"/>
          </a:p>
        </p:txBody>
      </p:sp>
    </p:spTree>
    <p:extLst>
      <p:ext uri="{BB962C8B-B14F-4D97-AF65-F5344CB8AC3E}">
        <p14:creationId xmlns:p14="http://schemas.microsoft.com/office/powerpoint/2010/main" val="4125625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EF2CF0-8808-408F-A2D7-0E8C8EA71C3B}" type="slidenum">
              <a:rPr lang="en-US" smtClean="0"/>
              <a:t>5</a:t>
            </a:fld>
            <a:endParaRPr lang="en-US" dirty="0"/>
          </a:p>
        </p:txBody>
      </p:sp>
    </p:spTree>
    <p:extLst>
      <p:ext uri="{BB962C8B-B14F-4D97-AF65-F5344CB8AC3E}">
        <p14:creationId xmlns:p14="http://schemas.microsoft.com/office/powerpoint/2010/main" val="4072315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DE442-6307-9308-0AD6-DA166C01B2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326D43-4DA1-56E6-8DBB-6E22385168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68312F-4B40-C43F-3F81-A03B94B06A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50BD9F3-0614-D255-4C4B-A7E0C8A4491E}"/>
              </a:ext>
            </a:extLst>
          </p:cNvPr>
          <p:cNvSpPr>
            <a:spLocks noGrp="1"/>
          </p:cNvSpPr>
          <p:nvPr>
            <p:ph type="sldNum" sz="quarter" idx="10"/>
          </p:nvPr>
        </p:nvSpPr>
        <p:spPr/>
        <p:txBody>
          <a:bodyPr/>
          <a:lstStyle/>
          <a:p>
            <a:fld id="{51EF2CF0-8808-408F-A2D7-0E8C8EA71C3B}" type="slidenum">
              <a:rPr lang="en-US" smtClean="0"/>
              <a:t>6</a:t>
            </a:fld>
            <a:endParaRPr lang="en-US" dirty="0"/>
          </a:p>
        </p:txBody>
      </p:sp>
    </p:spTree>
    <p:extLst>
      <p:ext uri="{BB962C8B-B14F-4D97-AF65-F5344CB8AC3E}">
        <p14:creationId xmlns:p14="http://schemas.microsoft.com/office/powerpoint/2010/main" val="99488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1AAC2-FE4D-8726-3B67-F5C9C2F9D7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BBA166-A207-9D5A-2C8D-E026510B6A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BB811F-2EA2-2630-2155-6FFF70DA561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ECF49D-0262-3D68-A192-5ED4A1D46D94}"/>
              </a:ext>
            </a:extLst>
          </p:cNvPr>
          <p:cNvSpPr>
            <a:spLocks noGrp="1"/>
          </p:cNvSpPr>
          <p:nvPr>
            <p:ph type="sldNum" sz="quarter" idx="10"/>
          </p:nvPr>
        </p:nvSpPr>
        <p:spPr/>
        <p:txBody>
          <a:bodyPr/>
          <a:lstStyle/>
          <a:p>
            <a:fld id="{51EF2CF0-8808-408F-A2D7-0E8C8EA71C3B}" type="slidenum">
              <a:rPr lang="en-US" smtClean="0"/>
              <a:t>7</a:t>
            </a:fld>
            <a:endParaRPr lang="en-US" dirty="0"/>
          </a:p>
        </p:txBody>
      </p:sp>
    </p:spTree>
    <p:extLst>
      <p:ext uri="{BB962C8B-B14F-4D97-AF65-F5344CB8AC3E}">
        <p14:creationId xmlns:p14="http://schemas.microsoft.com/office/powerpoint/2010/main" val="3629409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20F49-F9B7-0087-53FC-F2AC7147F2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F75B87-E09C-205F-DC88-8E1CD534EB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20FBC0-38C5-9E2F-809C-61AFFB05BA9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521F2C9-5425-02BC-835F-08A11723B61B}"/>
              </a:ext>
            </a:extLst>
          </p:cNvPr>
          <p:cNvSpPr>
            <a:spLocks noGrp="1"/>
          </p:cNvSpPr>
          <p:nvPr>
            <p:ph type="sldNum" sz="quarter" idx="10"/>
          </p:nvPr>
        </p:nvSpPr>
        <p:spPr/>
        <p:txBody>
          <a:bodyPr/>
          <a:lstStyle/>
          <a:p>
            <a:fld id="{51EF2CF0-8808-408F-A2D7-0E8C8EA71C3B}" type="slidenum">
              <a:rPr lang="en-US" smtClean="0"/>
              <a:t>8</a:t>
            </a:fld>
            <a:endParaRPr lang="en-US" dirty="0"/>
          </a:p>
        </p:txBody>
      </p:sp>
    </p:spTree>
    <p:extLst>
      <p:ext uri="{BB962C8B-B14F-4D97-AF65-F5344CB8AC3E}">
        <p14:creationId xmlns:p14="http://schemas.microsoft.com/office/powerpoint/2010/main" val="1397437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93C13A-43CE-9A79-7A1F-F9CC64A570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897F3E-DBE2-E6D4-B8FB-F8ABA40084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300C87-F95C-7B8C-6F41-F1BCF2E92BB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A8034E6-7CBE-0D09-1B9C-DDDBB6878C4D}"/>
              </a:ext>
            </a:extLst>
          </p:cNvPr>
          <p:cNvSpPr>
            <a:spLocks noGrp="1"/>
          </p:cNvSpPr>
          <p:nvPr>
            <p:ph type="sldNum" sz="quarter" idx="10"/>
          </p:nvPr>
        </p:nvSpPr>
        <p:spPr/>
        <p:txBody>
          <a:bodyPr/>
          <a:lstStyle/>
          <a:p>
            <a:fld id="{51EF2CF0-8808-408F-A2D7-0E8C8EA71C3B}" type="slidenum">
              <a:rPr lang="en-US" smtClean="0"/>
              <a:t>9</a:t>
            </a:fld>
            <a:endParaRPr lang="en-US" dirty="0"/>
          </a:p>
        </p:txBody>
      </p:sp>
    </p:spTree>
    <p:extLst>
      <p:ext uri="{BB962C8B-B14F-4D97-AF65-F5344CB8AC3E}">
        <p14:creationId xmlns:p14="http://schemas.microsoft.com/office/powerpoint/2010/main" val="3091052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EF2CF0-8808-408F-A2D7-0E8C8EA71C3B}" type="slidenum">
              <a:rPr lang="en-US" smtClean="0"/>
              <a:t>10</a:t>
            </a:fld>
            <a:endParaRPr lang="en-US" dirty="0"/>
          </a:p>
        </p:txBody>
      </p:sp>
    </p:spTree>
    <p:extLst>
      <p:ext uri="{BB962C8B-B14F-4D97-AF65-F5344CB8AC3E}">
        <p14:creationId xmlns:p14="http://schemas.microsoft.com/office/powerpoint/2010/main" val="23117689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chemeClr val="bg1"/>
        </a:solidFill>
        <a:effectLst/>
      </p:bgPr>
    </p:bg>
    <p:spTree>
      <p:nvGrpSpPr>
        <p:cNvPr id="1" name=""/>
        <p:cNvGrpSpPr/>
        <p:nvPr/>
      </p:nvGrpSpPr>
      <p:grpSpPr>
        <a:xfrm>
          <a:off x="0" y="0"/>
          <a:ext cx="0" cy="0"/>
          <a:chOff x="0" y="0"/>
          <a:chExt cx="0" cy="0"/>
        </a:xfrm>
      </p:grpSpPr>
      <p:sp>
        <p:nvSpPr>
          <p:cNvPr id="11" name="TextBox 10"/>
          <p:cNvSpPr txBox="1"/>
          <p:nvPr userDrawn="1"/>
        </p:nvSpPr>
        <p:spPr>
          <a:xfrm>
            <a:off x="222082" y="1808889"/>
            <a:ext cx="6917385" cy="3139321"/>
          </a:xfrm>
          <a:prstGeom prst="rect">
            <a:avLst/>
          </a:prstGeom>
          <a:noFill/>
          <a:effectLst>
            <a:glow rad="63500">
              <a:schemeClr val="accent1">
                <a:lumMod val="50000"/>
                <a:alpha val="40000"/>
              </a:schemeClr>
            </a:glow>
          </a:effectLst>
        </p:spPr>
        <p:txBody>
          <a:bodyPr wrap="square" rtlCol="0">
            <a:spAutoFit/>
          </a:bodyPr>
          <a:lstStyle/>
          <a:p>
            <a:pPr algn="ctr"/>
            <a:r>
              <a:rPr lang="en-US" sz="6600" b="1" spc="0" baseline="0" dirty="0">
                <a:solidFill>
                  <a:schemeClr val="accent1">
                    <a:lumMod val="50000"/>
                  </a:schemeClr>
                </a:solidFill>
                <a:effectLst/>
                <a:latin typeface="Century Gothic" panose="020B0502020202020204" pitchFamily="34" charset="0"/>
                <a:cs typeface="Segoe UI" panose="020B0502040204020203" pitchFamily="34" charset="0"/>
              </a:rPr>
              <a:t>Fundamentals of </a:t>
            </a:r>
          </a:p>
          <a:p>
            <a:pPr algn="ctr"/>
            <a:r>
              <a:rPr lang="en-US" sz="6600" b="1" spc="0" baseline="0" dirty="0">
                <a:solidFill>
                  <a:schemeClr val="accent1">
                    <a:lumMod val="50000"/>
                  </a:schemeClr>
                </a:solidFill>
                <a:effectLst/>
                <a:latin typeface="Century Gothic" panose="020B0502020202020204" pitchFamily="34" charset="0"/>
                <a:cs typeface="Segoe UI" panose="020B0502040204020203" pitchFamily="34" charset="0"/>
              </a:rPr>
              <a:t>Professional Contracts</a:t>
            </a:r>
          </a:p>
        </p:txBody>
      </p:sp>
      <p:sp>
        <p:nvSpPr>
          <p:cNvPr id="5" name="Flowchart: Data 4"/>
          <p:cNvSpPr/>
          <p:nvPr userDrawn="1"/>
        </p:nvSpPr>
        <p:spPr>
          <a:xfrm rot="192893">
            <a:off x="6777103" y="-98616"/>
            <a:ext cx="7116185" cy="7247664"/>
          </a:xfrm>
          <a:prstGeom prst="flowChartInputOutpu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rot="6243624" flipV="1">
            <a:off x="3175208" y="3551846"/>
            <a:ext cx="8469057" cy="93035"/>
          </a:xfrm>
          <a:prstGeom prst="rect">
            <a:avLst/>
          </a:prstGeom>
          <a:solidFill>
            <a:srgbClr val="7EB0DE"/>
          </a:solidFill>
          <a:ln>
            <a:solidFill>
              <a:srgbClr val="7EB0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userDrawn="1"/>
        </p:nvSpPr>
        <p:spPr>
          <a:xfrm>
            <a:off x="7249244" y="5558352"/>
            <a:ext cx="5790077" cy="584775"/>
          </a:xfrm>
          <a:prstGeom prst="rect">
            <a:avLst/>
          </a:prstGeom>
          <a:noFill/>
        </p:spPr>
        <p:txBody>
          <a:bodyPr wrap="square" rtlCol="0">
            <a:spAutoFit/>
          </a:bodyPr>
          <a:lstStyle/>
          <a:p>
            <a:pPr algn="l"/>
            <a:r>
              <a:rPr lang="en-US" sz="3200" b="0" cap="small" spc="30" baseline="0" dirty="0">
                <a:solidFill>
                  <a:schemeClr val="bg1"/>
                </a:solidFill>
              </a:rPr>
              <a:t>Office of State Procurement</a:t>
            </a:r>
          </a:p>
        </p:txBody>
      </p:sp>
      <p:pic>
        <p:nvPicPr>
          <p:cNvPr id="9"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300805" y="3378550"/>
            <a:ext cx="1887209" cy="1887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3525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Title Slide">
    <p:bg>
      <p:bgPr>
        <a:solidFill>
          <a:schemeClr val="bg1"/>
        </a:solidFill>
        <a:effectLst/>
      </p:bgPr>
    </p:bg>
    <p:spTree>
      <p:nvGrpSpPr>
        <p:cNvPr id="1" name=""/>
        <p:cNvGrpSpPr/>
        <p:nvPr/>
      </p:nvGrpSpPr>
      <p:grpSpPr>
        <a:xfrm>
          <a:off x="0" y="0"/>
          <a:ext cx="0" cy="0"/>
          <a:chOff x="0" y="0"/>
          <a:chExt cx="0" cy="0"/>
        </a:xfrm>
      </p:grpSpPr>
      <p:sp>
        <p:nvSpPr>
          <p:cNvPr id="11" name="TextBox 10"/>
          <p:cNvSpPr txBox="1"/>
          <p:nvPr userDrawn="1"/>
        </p:nvSpPr>
        <p:spPr>
          <a:xfrm>
            <a:off x="99847" y="2541656"/>
            <a:ext cx="6917385" cy="769441"/>
          </a:xfrm>
          <a:prstGeom prst="rect">
            <a:avLst/>
          </a:prstGeom>
          <a:noFill/>
          <a:effectLst>
            <a:glow rad="63500">
              <a:schemeClr val="accent1">
                <a:lumMod val="50000"/>
                <a:alpha val="40000"/>
              </a:schemeClr>
            </a:glow>
          </a:effectLst>
        </p:spPr>
        <p:txBody>
          <a:bodyPr wrap="square" rtlCol="0">
            <a:spAutoFit/>
          </a:bodyPr>
          <a:lstStyle/>
          <a:p>
            <a:pPr algn="ctr"/>
            <a:r>
              <a:rPr lang="en-US" sz="4400" b="0" spc="0" baseline="0" dirty="0">
                <a:solidFill>
                  <a:schemeClr val="accent1">
                    <a:lumMod val="50000"/>
                  </a:schemeClr>
                </a:solidFill>
                <a:effectLst/>
                <a:latin typeface="Segoe UI" panose="020B0502040204020203" pitchFamily="34" charset="0"/>
                <a:cs typeface="Segoe UI" panose="020B0502040204020203" pitchFamily="34" charset="0"/>
              </a:rPr>
              <a:t>Questions?</a:t>
            </a:r>
          </a:p>
        </p:txBody>
      </p:sp>
      <p:sp>
        <p:nvSpPr>
          <p:cNvPr id="5" name="Flowchart: Data 4"/>
          <p:cNvSpPr/>
          <p:nvPr userDrawn="1"/>
        </p:nvSpPr>
        <p:spPr>
          <a:xfrm rot="192893">
            <a:off x="6777103" y="-98616"/>
            <a:ext cx="7116185" cy="7247664"/>
          </a:xfrm>
          <a:prstGeom prst="flowChartInputOutpu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rot="6243624" flipV="1">
            <a:off x="3175208" y="3551846"/>
            <a:ext cx="8469057" cy="93035"/>
          </a:xfrm>
          <a:prstGeom prst="rect">
            <a:avLst/>
          </a:prstGeom>
          <a:solidFill>
            <a:srgbClr val="7EB0DE"/>
          </a:solidFill>
          <a:ln>
            <a:solidFill>
              <a:srgbClr val="7EB0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userDrawn="1"/>
        </p:nvSpPr>
        <p:spPr>
          <a:xfrm>
            <a:off x="7017232" y="6145206"/>
            <a:ext cx="5790077" cy="584775"/>
          </a:xfrm>
          <a:prstGeom prst="rect">
            <a:avLst/>
          </a:prstGeom>
          <a:noFill/>
        </p:spPr>
        <p:txBody>
          <a:bodyPr wrap="square" rtlCol="0">
            <a:spAutoFit/>
          </a:bodyPr>
          <a:lstStyle/>
          <a:p>
            <a:pPr algn="l"/>
            <a:r>
              <a:rPr lang="en-US" sz="3200" b="0" cap="small" spc="30" baseline="0" dirty="0">
                <a:solidFill>
                  <a:schemeClr val="bg1"/>
                </a:solidFill>
              </a:rPr>
              <a:t>Office of State Procurement</a:t>
            </a:r>
          </a:p>
        </p:txBody>
      </p:sp>
      <p:pic>
        <p:nvPicPr>
          <p:cNvPr id="9"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280333" y="4101881"/>
            <a:ext cx="1887209" cy="1887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4921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umn No Image">
    <p:spTree>
      <p:nvGrpSpPr>
        <p:cNvPr id="1" name=""/>
        <p:cNvGrpSpPr/>
        <p:nvPr/>
      </p:nvGrpSpPr>
      <p:grpSpPr>
        <a:xfrm>
          <a:off x="0" y="0"/>
          <a:ext cx="0" cy="0"/>
          <a:chOff x="0" y="0"/>
          <a:chExt cx="0" cy="0"/>
        </a:xfrm>
      </p:grpSpPr>
      <p:sp>
        <p:nvSpPr>
          <p:cNvPr id="8" name="Right Triangle 7"/>
          <p:cNvSpPr/>
          <p:nvPr userDrawn="1"/>
        </p:nvSpPr>
        <p:spPr>
          <a:xfrm>
            <a:off x="0" y="6176963"/>
            <a:ext cx="6852745" cy="681037"/>
          </a:xfrm>
          <a:prstGeom prst="rtTriangle">
            <a:avLst/>
          </a:prstGeom>
          <a:solidFill>
            <a:srgbClr val="1F4E79"/>
          </a:solidFill>
          <a:ln>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Triangle 10"/>
          <p:cNvSpPr/>
          <p:nvPr userDrawn="1"/>
        </p:nvSpPr>
        <p:spPr>
          <a:xfrm flipH="1">
            <a:off x="3599792" y="6176963"/>
            <a:ext cx="8592208" cy="681037"/>
          </a:xfrm>
          <a:prstGeom prst="rtTriangle">
            <a:avLst/>
          </a:prstGeom>
          <a:solidFill>
            <a:srgbClr val="7EB0DE"/>
          </a:solidFill>
          <a:ln>
            <a:solidFill>
              <a:srgbClr val="7EB0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8852431" y="5429146"/>
            <a:ext cx="2218997" cy="430887"/>
          </a:xfrm>
          <a:prstGeom prst="rect">
            <a:avLst/>
          </a:prstGeom>
          <a:noFill/>
        </p:spPr>
        <p:txBody>
          <a:bodyPr wrap="square" rtlCol="0">
            <a:spAutoFit/>
          </a:bodyPr>
          <a:lstStyle/>
          <a:p>
            <a:pPr algn="r"/>
            <a:r>
              <a:rPr lang="en-US" sz="1400" cap="small" dirty="0">
                <a:solidFill>
                  <a:schemeClr val="bg1"/>
                </a:solidFill>
                <a:latin typeface="+mn-lt"/>
                <a:cs typeface="Segoe UI" panose="020B0502040204020203" pitchFamily="34" charset="0"/>
              </a:rPr>
              <a:t>Office of State Procurement</a:t>
            </a:r>
          </a:p>
          <a:p>
            <a:pPr algn="r"/>
            <a:r>
              <a:rPr lang="en-US" sz="800" cap="none" baseline="0" dirty="0">
                <a:solidFill>
                  <a:schemeClr val="bg1"/>
                </a:solidFill>
                <a:latin typeface="+mn-lt"/>
                <a:cs typeface="Segoe UI" panose="020B0502040204020203" pitchFamily="34" charset="0"/>
              </a:rPr>
              <a:t>Procurement.La.Gov</a:t>
            </a:r>
          </a:p>
        </p:txBody>
      </p:sp>
      <p:pic>
        <p:nvPicPr>
          <p:cNvPr id="10"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0911052" y="5603164"/>
            <a:ext cx="1147598" cy="1147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0" y="0"/>
            <a:ext cx="12192000" cy="11561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a:spLocks noGrp="1"/>
          </p:cNvSpPr>
          <p:nvPr>
            <p:ph type="title" hasCustomPrompt="1"/>
          </p:nvPr>
        </p:nvSpPr>
        <p:spPr>
          <a:xfrm>
            <a:off x="838200" y="365126"/>
            <a:ext cx="10515600" cy="793824"/>
          </a:xfrm>
          <a:prstGeom prst="rect">
            <a:avLst/>
          </a:prstGeom>
        </p:spPr>
        <p:txBody>
          <a:bodyPr/>
          <a:lstStyle>
            <a:lvl1pPr>
              <a:defRPr>
                <a:solidFill>
                  <a:srgbClr val="1F4E79"/>
                </a:solidFill>
              </a:defRPr>
            </a:lvl1pPr>
          </a:lstStyle>
          <a:p>
            <a:r>
              <a:rPr lang="en-US" dirty="0">
                <a:solidFill>
                  <a:schemeClr val="accent1">
                    <a:lumMod val="50000"/>
                  </a:schemeClr>
                </a:solidFill>
                <a:latin typeface="Segoe UI" panose="020B0502040204020203" pitchFamily="34" charset="0"/>
                <a:cs typeface="Segoe UI" panose="020B0502040204020203" pitchFamily="34" charset="0"/>
              </a:rPr>
              <a:t>Title</a:t>
            </a:r>
          </a:p>
        </p:txBody>
      </p:sp>
      <p:sp>
        <p:nvSpPr>
          <p:cNvPr id="14" name="Content Placeholder 2"/>
          <p:cNvSpPr>
            <a:spLocks noGrp="1"/>
          </p:cNvSpPr>
          <p:nvPr>
            <p:ph idx="1"/>
          </p:nvPr>
        </p:nvSpPr>
        <p:spPr>
          <a:xfrm>
            <a:off x="924146" y="1559812"/>
            <a:ext cx="10343707" cy="4160505"/>
          </a:xfrm>
          <a:prstGeom prst="rect">
            <a:avLst/>
          </a:prstGeom>
        </p:spPr>
        <p:txBody>
          <a:bodyPr/>
          <a:lstStyle>
            <a:lvl1pPr marL="228600" indent="-228600">
              <a:spcBef>
                <a:spcPts val="0"/>
              </a:spcBef>
              <a:buClr>
                <a:srgbClr val="7EB0DE"/>
              </a:buClr>
              <a:buFont typeface="Arial" panose="020B0604020202020204" pitchFamily="34" charset="0"/>
              <a:buChar char="•"/>
              <a:defRPr/>
            </a:lvl1pPr>
          </a:lstStyle>
          <a:p>
            <a:pPr marL="457200" indent="-457200">
              <a:spcBef>
                <a:spcPts val="0"/>
              </a:spcBef>
              <a:buAutoNum type="arabicPeriod"/>
            </a:pPr>
            <a:endParaRPr lang="en-US" sz="2400" dirty="0">
              <a:solidFill>
                <a:schemeClr val="tx1">
                  <a:lumMod val="85000"/>
                </a:schemeClr>
              </a:solidFill>
              <a:latin typeface="Segoe UI" panose="020B0502040204020203" pitchFamily="34" charset="0"/>
              <a:cs typeface="Segoe UI" panose="020B0502040204020203" pitchFamily="34" charset="0"/>
            </a:endParaRPr>
          </a:p>
          <a:p>
            <a:endParaRPr lang="en-US" dirty="0"/>
          </a:p>
        </p:txBody>
      </p:sp>
    </p:spTree>
    <p:extLst>
      <p:ext uri="{BB962C8B-B14F-4D97-AF65-F5344CB8AC3E}">
        <p14:creationId xmlns:p14="http://schemas.microsoft.com/office/powerpoint/2010/main" val="4212489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umn w/ Image">
    <p:spTree>
      <p:nvGrpSpPr>
        <p:cNvPr id="1" name=""/>
        <p:cNvGrpSpPr/>
        <p:nvPr/>
      </p:nvGrpSpPr>
      <p:grpSpPr>
        <a:xfrm>
          <a:off x="0" y="0"/>
          <a:ext cx="0" cy="0"/>
          <a:chOff x="0" y="0"/>
          <a:chExt cx="0" cy="0"/>
        </a:xfrm>
      </p:grpSpPr>
      <p:sp>
        <p:nvSpPr>
          <p:cNvPr id="8" name="Right Triangle 7"/>
          <p:cNvSpPr/>
          <p:nvPr userDrawn="1"/>
        </p:nvSpPr>
        <p:spPr>
          <a:xfrm>
            <a:off x="0" y="6176963"/>
            <a:ext cx="6852745" cy="681037"/>
          </a:xfrm>
          <a:prstGeom prst="rtTriangle">
            <a:avLst/>
          </a:prstGeom>
          <a:solidFill>
            <a:srgbClr val="1F4E79"/>
          </a:solidFill>
          <a:ln>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Triangle 10"/>
          <p:cNvSpPr/>
          <p:nvPr userDrawn="1"/>
        </p:nvSpPr>
        <p:spPr>
          <a:xfrm flipH="1">
            <a:off x="3599792" y="6176963"/>
            <a:ext cx="8592208" cy="681037"/>
          </a:xfrm>
          <a:prstGeom prst="rtTriangle">
            <a:avLst/>
          </a:prstGeom>
          <a:solidFill>
            <a:srgbClr val="7EB0DE"/>
          </a:solidFill>
          <a:ln>
            <a:solidFill>
              <a:srgbClr val="7EB0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8796830" y="6398092"/>
            <a:ext cx="2218997" cy="430887"/>
          </a:xfrm>
          <a:prstGeom prst="rect">
            <a:avLst/>
          </a:prstGeom>
          <a:noFill/>
        </p:spPr>
        <p:txBody>
          <a:bodyPr wrap="square" rtlCol="0">
            <a:spAutoFit/>
          </a:bodyPr>
          <a:lstStyle/>
          <a:p>
            <a:pPr algn="r"/>
            <a:r>
              <a:rPr lang="en-US" sz="1400" cap="small" dirty="0">
                <a:solidFill>
                  <a:schemeClr val="bg1"/>
                </a:solidFill>
                <a:latin typeface="+mn-lt"/>
                <a:cs typeface="Segoe UI" panose="020B0502040204020203" pitchFamily="34" charset="0"/>
              </a:rPr>
              <a:t>Office of State Procurement</a:t>
            </a:r>
          </a:p>
          <a:p>
            <a:pPr algn="r"/>
            <a:r>
              <a:rPr lang="en-US" sz="800" cap="none" baseline="0" dirty="0">
                <a:solidFill>
                  <a:schemeClr val="bg1"/>
                </a:solidFill>
                <a:latin typeface="+mn-lt"/>
                <a:cs typeface="Segoe UI" panose="020B0502040204020203" pitchFamily="34" charset="0"/>
              </a:rPr>
              <a:t>Procurement.La.Gov</a:t>
            </a:r>
          </a:p>
        </p:txBody>
      </p:sp>
      <p:pic>
        <p:nvPicPr>
          <p:cNvPr id="10"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0911052" y="5603164"/>
            <a:ext cx="1147598" cy="1147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0" y="0"/>
            <a:ext cx="12192000" cy="11561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a:spLocks noGrp="1"/>
          </p:cNvSpPr>
          <p:nvPr>
            <p:ph type="title" hasCustomPrompt="1"/>
          </p:nvPr>
        </p:nvSpPr>
        <p:spPr>
          <a:xfrm>
            <a:off x="838200" y="365126"/>
            <a:ext cx="10515600" cy="793824"/>
          </a:xfrm>
          <a:prstGeom prst="rect">
            <a:avLst/>
          </a:prstGeom>
        </p:spPr>
        <p:txBody>
          <a:bodyPr/>
          <a:lstStyle>
            <a:lvl1pPr>
              <a:defRPr>
                <a:solidFill>
                  <a:srgbClr val="1F4E79"/>
                </a:solidFill>
              </a:defRPr>
            </a:lvl1pPr>
          </a:lstStyle>
          <a:p>
            <a:r>
              <a:rPr lang="en-US" dirty="0">
                <a:solidFill>
                  <a:schemeClr val="accent1">
                    <a:lumMod val="50000"/>
                  </a:schemeClr>
                </a:solidFill>
                <a:latin typeface="Segoe UI" panose="020B0502040204020203" pitchFamily="34" charset="0"/>
                <a:cs typeface="Segoe UI" panose="020B0502040204020203" pitchFamily="34" charset="0"/>
              </a:rPr>
              <a:t>Title</a:t>
            </a:r>
          </a:p>
        </p:txBody>
      </p:sp>
      <p:sp>
        <p:nvSpPr>
          <p:cNvPr id="14" name="Content Placeholder 2"/>
          <p:cNvSpPr>
            <a:spLocks noGrp="1"/>
          </p:cNvSpPr>
          <p:nvPr>
            <p:ph idx="1"/>
          </p:nvPr>
        </p:nvSpPr>
        <p:spPr>
          <a:xfrm>
            <a:off x="924146" y="1559812"/>
            <a:ext cx="5928599" cy="4160505"/>
          </a:xfrm>
          <a:prstGeom prst="rect">
            <a:avLst/>
          </a:prstGeom>
        </p:spPr>
        <p:txBody>
          <a:bodyPr/>
          <a:lstStyle>
            <a:lvl1pPr marL="228600" indent="-228600">
              <a:spcBef>
                <a:spcPts val="0"/>
              </a:spcBef>
              <a:buClr>
                <a:srgbClr val="7EB0DE"/>
              </a:buClr>
              <a:buFont typeface="Arial" panose="020B0604020202020204" pitchFamily="34" charset="0"/>
              <a:buChar char="•"/>
              <a:defRPr/>
            </a:lvl1pPr>
          </a:lstStyle>
          <a:p>
            <a:pPr marL="457200" indent="-457200">
              <a:spcBef>
                <a:spcPts val="0"/>
              </a:spcBef>
              <a:buAutoNum type="arabicPeriod"/>
            </a:pPr>
            <a:endParaRPr lang="en-US" sz="2400" dirty="0">
              <a:solidFill>
                <a:schemeClr val="tx1">
                  <a:lumMod val="85000"/>
                </a:schemeClr>
              </a:solidFill>
              <a:latin typeface="Segoe UI" panose="020B0502040204020203" pitchFamily="34" charset="0"/>
              <a:cs typeface="Segoe UI" panose="020B0502040204020203" pitchFamily="34" charset="0"/>
            </a:endParaRPr>
          </a:p>
          <a:p>
            <a:endParaRPr lang="en-US" dirty="0"/>
          </a:p>
        </p:txBody>
      </p:sp>
    </p:spTree>
    <p:extLst>
      <p:ext uri="{BB962C8B-B14F-4D97-AF65-F5344CB8AC3E}">
        <p14:creationId xmlns:p14="http://schemas.microsoft.com/office/powerpoint/2010/main" val="1496663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Format">
    <p:spTree>
      <p:nvGrpSpPr>
        <p:cNvPr id="1" name=""/>
        <p:cNvGrpSpPr/>
        <p:nvPr/>
      </p:nvGrpSpPr>
      <p:grpSpPr>
        <a:xfrm>
          <a:off x="0" y="0"/>
          <a:ext cx="0" cy="0"/>
          <a:chOff x="0" y="0"/>
          <a:chExt cx="0" cy="0"/>
        </a:xfrm>
      </p:grpSpPr>
      <p:sp>
        <p:nvSpPr>
          <p:cNvPr id="8" name="Right Triangle 7"/>
          <p:cNvSpPr/>
          <p:nvPr userDrawn="1"/>
        </p:nvSpPr>
        <p:spPr>
          <a:xfrm>
            <a:off x="0" y="6176963"/>
            <a:ext cx="6852745" cy="681037"/>
          </a:xfrm>
          <a:prstGeom prst="rtTriangle">
            <a:avLst/>
          </a:prstGeom>
          <a:solidFill>
            <a:srgbClr val="1F4E79"/>
          </a:solidFill>
          <a:ln>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Triangle 10"/>
          <p:cNvSpPr/>
          <p:nvPr userDrawn="1"/>
        </p:nvSpPr>
        <p:spPr>
          <a:xfrm flipH="1">
            <a:off x="3599792" y="6176963"/>
            <a:ext cx="8592208" cy="681037"/>
          </a:xfrm>
          <a:prstGeom prst="rtTriangle">
            <a:avLst/>
          </a:prstGeom>
          <a:solidFill>
            <a:srgbClr val="7EB0DE"/>
          </a:solidFill>
          <a:ln>
            <a:solidFill>
              <a:srgbClr val="7EB0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8796830" y="6398092"/>
            <a:ext cx="2218997" cy="430887"/>
          </a:xfrm>
          <a:prstGeom prst="rect">
            <a:avLst/>
          </a:prstGeom>
          <a:noFill/>
        </p:spPr>
        <p:txBody>
          <a:bodyPr wrap="square" rtlCol="0">
            <a:spAutoFit/>
          </a:bodyPr>
          <a:lstStyle/>
          <a:p>
            <a:pPr algn="r"/>
            <a:r>
              <a:rPr lang="en-US" sz="1400" cap="small" dirty="0">
                <a:solidFill>
                  <a:schemeClr val="bg1"/>
                </a:solidFill>
                <a:latin typeface="+mn-lt"/>
                <a:cs typeface="Segoe UI" panose="020B0502040204020203" pitchFamily="34" charset="0"/>
              </a:rPr>
              <a:t>Office of State Procurement</a:t>
            </a:r>
          </a:p>
          <a:p>
            <a:pPr algn="r"/>
            <a:r>
              <a:rPr lang="en-US" sz="800" cap="none" baseline="0" dirty="0">
                <a:solidFill>
                  <a:schemeClr val="bg1"/>
                </a:solidFill>
                <a:latin typeface="+mn-lt"/>
                <a:cs typeface="Segoe UI" panose="020B0502040204020203" pitchFamily="34" charset="0"/>
              </a:rPr>
              <a:t>Procurement.La.Gov</a:t>
            </a:r>
          </a:p>
        </p:txBody>
      </p:sp>
      <p:pic>
        <p:nvPicPr>
          <p:cNvPr id="10"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0911052" y="5603164"/>
            <a:ext cx="1147598" cy="1147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0" y="0"/>
            <a:ext cx="12192000" cy="11561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a:spLocks noGrp="1"/>
          </p:cNvSpPr>
          <p:nvPr>
            <p:ph type="title" hasCustomPrompt="1"/>
          </p:nvPr>
        </p:nvSpPr>
        <p:spPr>
          <a:xfrm>
            <a:off x="838200" y="365126"/>
            <a:ext cx="10515600" cy="793824"/>
          </a:xfrm>
          <a:prstGeom prst="rect">
            <a:avLst/>
          </a:prstGeom>
        </p:spPr>
        <p:txBody>
          <a:bodyPr/>
          <a:lstStyle>
            <a:lvl1pPr>
              <a:defRPr>
                <a:solidFill>
                  <a:srgbClr val="1F4E79"/>
                </a:solidFill>
              </a:defRPr>
            </a:lvl1pPr>
          </a:lstStyle>
          <a:p>
            <a:r>
              <a:rPr lang="en-US" dirty="0">
                <a:solidFill>
                  <a:schemeClr val="accent1">
                    <a:lumMod val="50000"/>
                  </a:schemeClr>
                </a:solidFill>
                <a:latin typeface="Segoe UI" panose="020B0502040204020203" pitchFamily="34" charset="0"/>
                <a:cs typeface="Segoe UI" panose="020B0502040204020203" pitchFamily="34" charset="0"/>
              </a:rPr>
              <a:t>Title </a:t>
            </a:r>
          </a:p>
        </p:txBody>
      </p:sp>
      <p:sp>
        <p:nvSpPr>
          <p:cNvPr id="15" name="Content Placeholder 2"/>
          <p:cNvSpPr>
            <a:spLocks noGrp="1"/>
          </p:cNvSpPr>
          <p:nvPr>
            <p:ph idx="1"/>
          </p:nvPr>
        </p:nvSpPr>
        <p:spPr>
          <a:xfrm>
            <a:off x="924146" y="1559812"/>
            <a:ext cx="10343707" cy="4160505"/>
          </a:xfrm>
          <a:prstGeom prst="rect">
            <a:avLst/>
          </a:prstGeom>
        </p:spPr>
        <p:txBody>
          <a:bodyPr numCol="2"/>
          <a:lstStyle>
            <a:lvl1pPr marL="228600" indent="-228600">
              <a:spcBef>
                <a:spcPts val="0"/>
              </a:spcBef>
              <a:buClr>
                <a:srgbClr val="7EB0DE"/>
              </a:buClr>
              <a:buFont typeface="Arial" panose="020B0604020202020204" pitchFamily="34" charset="0"/>
              <a:buChar char="•"/>
              <a:defRPr/>
            </a:lvl1pPr>
          </a:lstStyle>
          <a:p>
            <a:pPr marL="457200" indent="-457200">
              <a:spcBef>
                <a:spcPts val="0"/>
              </a:spcBef>
              <a:buAutoNum type="arabicPeriod"/>
            </a:pPr>
            <a:endParaRPr lang="en-US" sz="2400" dirty="0">
              <a:solidFill>
                <a:schemeClr val="tx1">
                  <a:lumMod val="85000"/>
                </a:schemeClr>
              </a:solidFill>
              <a:latin typeface="Segoe UI" panose="020B0502040204020203" pitchFamily="34" charset="0"/>
              <a:cs typeface="Segoe UI" panose="020B0502040204020203" pitchFamily="34" charset="0"/>
            </a:endParaRPr>
          </a:p>
          <a:p>
            <a:endParaRPr lang="en-US" dirty="0"/>
          </a:p>
        </p:txBody>
      </p:sp>
    </p:spTree>
    <p:extLst>
      <p:ext uri="{BB962C8B-B14F-4D97-AF65-F5344CB8AC3E}">
        <p14:creationId xmlns:p14="http://schemas.microsoft.com/office/powerpoint/2010/main" val="2207120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 Add Graphic">
    <p:spTree>
      <p:nvGrpSpPr>
        <p:cNvPr id="1" name=""/>
        <p:cNvGrpSpPr/>
        <p:nvPr/>
      </p:nvGrpSpPr>
      <p:grpSpPr>
        <a:xfrm>
          <a:off x="0" y="0"/>
          <a:ext cx="0" cy="0"/>
          <a:chOff x="0" y="0"/>
          <a:chExt cx="0" cy="0"/>
        </a:xfrm>
      </p:grpSpPr>
      <p:sp>
        <p:nvSpPr>
          <p:cNvPr id="8" name="Right Triangle 7"/>
          <p:cNvSpPr/>
          <p:nvPr userDrawn="1"/>
        </p:nvSpPr>
        <p:spPr>
          <a:xfrm>
            <a:off x="0" y="6176963"/>
            <a:ext cx="6852745" cy="681037"/>
          </a:xfrm>
          <a:prstGeom prst="rtTriangle">
            <a:avLst/>
          </a:prstGeom>
          <a:solidFill>
            <a:srgbClr val="1F4E79"/>
          </a:solidFill>
          <a:ln>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Triangle 10"/>
          <p:cNvSpPr/>
          <p:nvPr userDrawn="1"/>
        </p:nvSpPr>
        <p:spPr>
          <a:xfrm flipH="1">
            <a:off x="3599792" y="6176963"/>
            <a:ext cx="8592208" cy="681037"/>
          </a:xfrm>
          <a:prstGeom prst="rtTriangle">
            <a:avLst/>
          </a:prstGeom>
          <a:solidFill>
            <a:srgbClr val="7EB0DE"/>
          </a:solidFill>
          <a:ln>
            <a:solidFill>
              <a:srgbClr val="7EB0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8796830" y="6398092"/>
            <a:ext cx="2218997" cy="430887"/>
          </a:xfrm>
          <a:prstGeom prst="rect">
            <a:avLst/>
          </a:prstGeom>
          <a:noFill/>
        </p:spPr>
        <p:txBody>
          <a:bodyPr wrap="square" rtlCol="0">
            <a:spAutoFit/>
          </a:bodyPr>
          <a:lstStyle/>
          <a:p>
            <a:pPr algn="r"/>
            <a:r>
              <a:rPr lang="en-US" sz="1400" cap="small" dirty="0">
                <a:solidFill>
                  <a:schemeClr val="bg1"/>
                </a:solidFill>
                <a:latin typeface="+mn-lt"/>
                <a:cs typeface="Segoe UI" panose="020B0502040204020203" pitchFamily="34" charset="0"/>
              </a:rPr>
              <a:t>Office of State Procurement</a:t>
            </a:r>
          </a:p>
          <a:p>
            <a:pPr algn="r"/>
            <a:r>
              <a:rPr lang="en-US" sz="800" cap="none" baseline="0" dirty="0">
                <a:solidFill>
                  <a:schemeClr val="bg1"/>
                </a:solidFill>
                <a:latin typeface="+mn-lt"/>
                <a:cs typeface="Segoe UI" panose="020B0502040204020203" pitchFamily="34" charset="0"/>
              </a:rPr>
              <a:t>Procurement.La.Gov</a:t>
            </a:r>
          </a:p>
        </p:txBody>
      </p:sp>
      <p:pic>
        <p:nvPicPr>
          <p:cNvPr id="10"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0911052" y="5603164"/>
            <a:ext cx="1147598" cy="1147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0" y="0"/>
            <a:ext cx="12192000" cy="11561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a:spLocks noGrp="1"/>
          </p:cNvSpPr>
          <p:nvPr>
            <p:ph type="title" hasCustomPrompt="1"/>
          </p:nvPr>
        </p:nvSpPr>
        <p:spPr>
          <a:xfrm>
            <a:off x="838200" y="365126"/>
            <a:ext cx="10515600" cy="793824"/>
          </a:xfrm>
          <a:prstGeom prst="rect">
            <a:avLst/>
          </a:prstGeom>
        </p:spPr>
        <p:txBody>
          <a:bodyPr/>
          <a:lstStyle>
            <a:lvl1pPr>
              <a:defRPr>
                <a:solidFill>
                  <a:srgbClr val="1F4E79"/>
                </a:solidFill>
              </a:defRPr>
            </a:lvl1pPr>
          </a:lstStyle>
          <a:p>
            <a:r>
              <a:rPr lang="en-US" dirty="0">
                <a:solidFill>
                  <a:schemeClr val="accent1">
                    <a:lumMod val="50000"/>
                  </a:schemeClr>
                </a:solidFill>
                <a:latin typeface="Segoe UI" panose="020B0502040204020203" pitchFamily="34" charset="0"/>
                <a:cs typeface="Segoe UI" panose="020B0502040204020203" pitchFamily="34" charset="0"/>
              </a:rPr>
              <a:t>Title </a:t>
            </a:r>
          </a:p>
        </p:txBody>
      </p:sp>
    </p:spTree>
    <p:extLst>
      <p:ext uri="{BB962C8B-B14F-4D97-AF65-F5344CB8AC3E}">
        <p14:creationId xmlns:p14="http://schemas.microsoft.com/office/powerpoint/2010/main" val="234598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Right Triangle 7"/>
          <p:cNvSpPr/>
          <p:nvPr userDrawn="1"/>
        </p:nvSpPr>
        <p:spPr>
          <a:xfrm>
            <a:off x="0" y="6176963"/>
            <a:ext cx="6852745" cy="681037"/>
          </a:xfrm>
          <a:prstGeom prst="rtTriangle">
            <a:avLst/>
          </a:prstGeom>
          <a:solidFill>
            <a:srgbClr val="1F4E79"/>
          </a:solidFill>
          <a:ln>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Triangle 10"/>
          <p:cNvSpPr/>
          <p:nvPr userDrawn="1"/>
        </p:nvSpPr>
        <p:spPr>
          <a:xfrm flipH="1">
            <a:off x="3599792" y="6176963"/>
            <a:ext cx="8592208" cy="681037"/>
          </a:xfrm>
          <a:prstGeom prst="rtTriangle">
            <a:avLst/>
          </a:prstGeom>
          <a:solidFill>
            <a:srgbClr val="7EB0DE"/>
          </a:solidFill>
          <a:ln>
            <a:solidFill>
              <a:srgbClr val="7EB0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8796830" y="6388137"/>
            <a:ext cx="2218997" cy="430887"/>
          </a:xfrm>
          <a:prstGeom prst="rect">
            <a:avLst/>
          </a:prstGeom>
          <a:noFill/>
        </p:spPr>
        <p:txBody>
          <a:bodyPr wrap="square" rtlCol="0">
            <a:spAutoFit/>
          </a:bodyPr>
          <a:lstStyle/>
          <a:p>
            <a:pPr algn="r"/>
            <a:r>
              <a:rPr lang="en-US" sz="1400" cap="small" dirty="0">
                <a:solidFill>
                  <a:schemeClr val="bg1"/>
                </a:solidFill>
                <a:latin typeface="+mn-lt"/>
                <a:cs typeface="Segoe UI" panose="020B0502040204020203" pitchFamily="34" charset="0"/>
              </a:rPr>
              <a:t>Office of State Procurement</a:t>
            </a:r>
          </a:p>
          <a:p>
            <a:pPr algn="r"/>
            <a:r>
              <a:rPr lang="en-US" sz="800" cap="none" baseline="0" dirty="0">
                <a:solidFill>
                  <a:schemeClr val="bg1"/>
                </a:solidFill>
                <a:latin typeface="+mn-lt"/>
                <a:cs typeface="Segoe UI" panose="020B0502040204020203" pitchFamily="34" charset="0"/>
              </a:rPr>
              <a:t>Procurement.La.Gov</a:t>
            </a:r>
          </a:p>
        </p:txBody>
      </p:sp>
      <p:pic>
        <p:nvPicPr>
          <p:cNvPr id="10"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0911052" y="5603164"/>
            <a:ext cx="1147598" cy="1147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0" y="0"/>
            <a:ext cx="12192000" cy="11561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04695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2888673"/>
      </p:ext>
    </p:extLst>
  </p:cSld>
  <p:clrMap bg1="lt1" tx1="dk1" bg2="lt2" tx2="dk2" accent1="accent1" accent2="accent2" accent3="accent3" accent4="accent4" accent5="accent5" accent6="accent6" hlink="hlink" folHlink="folHlink"/>
  <p:sldLayoutIdLst>
    <p:sldLayoutId id="2147483660" r:id="rId1"/>
    <p:sldLayoutId id="2147483666" r:id="rId2"/>
    <p:sldLayoutId id="2147483661" r:id="rId3"/>
    <p:sldLayoutId id="2147483663" r:id="rId4"/>
    <p:sldLayoutId id="2147483662" r:id="rId5"/>
    <p:sldLayoutId id="2147483664" r:id="rId6"/>
    <p:sldLayoutId id="214748366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microsoft.com/office/2007/relationships/hdphoto" Target="../media/hdphoto1.wdp"/><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image" Target="../media/image6.png"/><Relationship Id="rId5" Type="http://schemas.openxmlformats.org/officeDocument/2006/relationships/hyperlink" Target="https://www.doa.la.gov/media/mjgpylgs/cea-template-10-30-24.docx" TargetMode="External"/><Relationship Id="rId4" Type="http://schemas.openxmlformats.org/officeDocument/2006/relationships/hyperlink" Target="https://www.doa.la.gov/media/y33lrldu/liatemplate2024.docx"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5.xml"/><Relationship Id="rId5" Type="http://schemas.openxmlformats.org/officeDocument/2006/relationships/hyperlink" Target="https://www.legis.la.gov/legis/Law.aspx?p=y&amp;d=919942" TargetMode="External"/><Relationship Id="rId4" Type="http://schemas.openxmlformats.org/officeDocument/2006/relationships/hyperlink" Target="https://www.legis.la.gov/legis/Law.aspx?d=96096"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doa.la.gov/media/sg3jrqjm/using-the-lagov-versioning-tool.pdf"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s://coraweb.sos.la.gov/commercialsearch/commercialsearch.aspx" TargetMode="External"/><Relationship Id="rId2" Type="http://schemas.openxmlformats.org/officeDocument/2006/relationships/hyperlink" Target="https://www.civilservice.louisiana.gov/Divisions/EmployeeRelations/Contracts.aspx" TargetMode="External"/><Relationship Id="rId1" Type="http://schemas.openxmlformats.org/officeDocument/2006/relationships/slideLayout" Target="../slideLayouts/slideLayout7.xml"/><Relationship Id="rId6" Type="http://schemas.openxmlformats.org/officeDocument/2006/relationships/hyperlink" Target="https://lagoverpsrm.doa.louisiana.gov/" TargetMode="External"/><Relationship Id="rId5" Type="http://schemas.openxmlformats.org/officeDocument/2006/relationships/hyperlink" Target="https://www.doa.la.gov/doa/osp/agency-resources/professional-contracts/" TargetMode="External"/><Relationship Id="rId4" Type="http://schemas.openxmlformats.org/officeDocument/2006/relationships/hyperlink" Target="https://www.legis.la.gov/legis/lawsearch.aspx"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mailto:vendr_inq@la.gov"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55219-BE92-E135-B7B3-F43739AB26A2}"/>
              </a:ext>
            </a:extLst>
          </p:cNvPr>
          <p:cNvSpPr>
            <a:spLocks noGrp="1"/>
          </p:cNvSpPr>
          <p:nvPr>
            <p:ph type="title" idx="4294967295"/>
          </p:nvPr>
        </p:nvSpPr>
        <p:spPr>
          <a:xfrm>
            <a:off x="838200" y="-1325563"/>
            <a:ext cx="10515600" cy="1325563"/>
          </a:xfrm>
          <a:prstGeom prst="rect">
            <a:avLst/>
          </a:prstGeom>
        </p:spPr>
        <p:txBody>
          <a:bodyPr anchor="b"/>
          <a:lstStyle/>
          <a:p>
            <a:r>
              <a:rPr lang="en-US" dirty="0"/>
              <a:t>Fundamentals of Professional Contracts</a:t>
            </a:r>
          </a:p>
        </p:txBody>
      </p:sp>
    </p:spTree>
    <p:custDataLst>
      <p:tags r:id="rId1"/>
    </p:custDataLst>
    <p:extLst>
      <p:ext uri="{BB962C8B-B14F-4D97-AF65-F5344CB8AC3E}">
        <p14:creationId xmlns:p14="http://schemas.microsoft.com/office/powerpoint/2010/main" val="2016797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3423" y="365126"/>
            <a:ext cx="6405154" cy="793824"/>
          </a:xfrm>
        </p:spPr>
        <p:txBody>
          <a:bodyPr/>
          <a:lstStyle/>
          <a:p>
            <a:r>
              <a:rPr lang="en-US" b="1" dirty="0">
                <a:latin typeface="Century Gothic" panose="020B0502020202020204" pitchFamily="34" charset="0"/>
                <a:cs typeface="Segoe UI" panose="020B0502040204020203" pitchFamily="34" charset="0"/>
              </a:rPr>
              <a:t>Interagency Contracts</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9079" y="3750591"/>
            <a:ext cx="3712568" cy="2784426"/>
          </a:xfrm>
          <a:prstGeom prst="rect">
            <a:avLst/>
          </a:prstGeom>
        </p:spPr>
      </p:pic>
      <p:graphicFrame>
        <p:nvGraphicFramePr>
          <p:cNvPr id="6" name="Content Placeholder 5" descr="List of Interagency Contracts&#10;- Between exectutive branch state agencies&#10;- must be submitted to OSP for review&#10;-Exempt from RFP regardless of value"/>
          <p:cNvGraphicFramePr>
            <a:graphicFrameLocks noGrp="1"/>
          </p:cNvGraphicFramePr>
          <p:nvPr>
            <p:ph idx="1"/>
            <p:extLst>
              <p:ext uri="{D42A27DB-BD31-4B8C-83A1-F6EECF244321}">
                <p14:modId xmlns:p14="http://schemas.microsoft.com/office/powerpoint/2010/main" val="3600246462"/>
              </p:ext>
            </p:extLst>
          </p:nvPr>
        </p:nvGraphicFramePr>
        <p:xfrm>
          <a:off x="691035" y="955730"/>
          <a:ext cx="10493575" cy="41405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33109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66" y="365126"/>
            <a:ext cx="8070669" cy="793824"/>
          </a:xfrm>
        </p:spPr>
        <p:txBody>
          <a:bodyPr/>
          <a:lstStyle/>
          <a:p>
            <a:r>
              <a:rPr lang="en-US" b="1" dirty="0">
                <a:latin typeface="Century Gothic" panose="020B0502020202020204" pitchFamily="34" charset="0"/>
                <a:cs typeface="Segoe UI" panose="020B0502040204020203" pitchFamily="34" charset="0"/>
              </a:rPr>
              <a:t>Intergovernmental Contracts </a:t>
            </a:r>
          </a:p>
        </p:txBody>
      </p:sp>
      <p:sp>
        <p:nvSpPr>
          <p:cNvPr id="3" name="Content Placeholder 2"/>
          <p:cNvSpPr>
            <a:spLocks noGrp="1"/>
          </p:cNvSpPr>
          <p:nvPr>
            <p:ph idx="1"/>
          </p:nvPr>
        </p:nvSpPr>
        <p:spPr>
          <a:xfrm>
            <a:off x="838200" y="1545022"/>
            <a:ext cx="10429653" cy="4609636"/>
          </a:xfrm>
        </p:spPr>
        <p:txBody>
          <a:bodyPr/>
          <a:lstStyle/>
          <a:p>
            <a:pPr>
              <a:spcBef>
                <a:spcPts val="1200"/>
              </a:spcBef>
              <a:spcAft>
                <a:spcPts val="1200"/>
              </a:spcAft>
            </a:pPr>
            <a:r>
              <a:rPr lang="en-US" sz="3200" dirty="0">
                <a:latin typeface="Century Gothic" panose="020B0502020202020204" pitchFamily="34" charset="0"/>
                <a:cs typeface="Segoe UI" panose="020B0502040204020203" pitchFamily="34" charset="0"/>
              </a:rPr>
              <a:t>Between state agency and another governmental agency (local, state or federal)</a:t>
            </a:r>
          </a:p>
          <a:p>
            <a:pPr>
              <a:spcBef>
                <a:spcPts val="1200"/>
              </a:spcBef>
              <a:spcAft>
                <a:spcPts val="1200"/>
              </a:spcAft>
            </a:pPr>
            <a:r>
              <a:rPr lang="en-US" sz="3200" dirty="0">
                <a:latin typeface="Century Gothic" panose="020B0502020202020204" pitchFamily="34" charset="0"/>
                <a:cs typeface="Segoe UI" panose="020B0502040204020203" pitchFamily="34" charset="0"/>
              </a:rPr>
              <a:t>Exempt from OSP review and approval under R.S. 39:1554 J.2 </a:t>
            </a:r>
            <a:r>
              <a:rPr lang="en-US" sz="3200" b="1" i="1" dirty="0">
                <a:solidFill>
                  <a:srgbClr val="1F4E79"/>
                </a:solidFill>
                <a:latin typeface="Century Gothic" panose="020B0502020202020204" pitchFamily="34" charset="0"/>
                <a:cs typeface="Segoe UI" panose="020B0502040204020203" pitchFamily="34" charset="0"/>
              </a:rPr>
              <a:t>except for procurement of social services</a:t>
            </a:r>
          </a:p>
          <a:p>
            <a:pPr>
              <a:spcBef>
                <a:spcPts val="1200"/>
              </a:spcBef>
              <a:spcAft>
                <a:spcPts val="1200"/>
              </a:spcAft>
            </a:pPr>
            <a:r>
              <a:rPr lang="en-US" sz="3200" dirty="0">
                <a:latin typeface="Century Gothic" panose="020B0502020202020204" pitchFamily="34" charset="0"/>
                <a:cs typeface="Segoe UI" panose="020B0502040204020203" pitchFamily="34" charset="0"/>
              </a:rPr>
              <a:t>These agreements can be with police juries and other parishes, as well as other states</a:t>
            </a:r>
          </a:p>
        </p:txBody>
      </p:sp>
    </p:spTree>
    <p:extLst>
      <p:ext uri="{BB962C8B-B14F-4D97-AF65-F5344CB8AC3E}">
        <p14:creationId xmlns:p14="http://schemas.microsoft.com/office/powerpoint/2010/main" val="3546576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111" y="95542"/>
            <a:ext cx="11573667" cy="652016"/>
          </a:xfrm>
        </p:spPr>
        <p:txBody>
          <a:bodyPr/>
          <a:lstStyle/>
          <a:p>
            <a:r>
              <a:rPr lang="en-US" b="1" dirty="0">
                <a:latin typeface="Century Gothic" panose="020B0502020202020204" pitchFamily="34" charset="0"/>
                <a:cs typeface="Segoe UI" panose="020B0502040204020203" pitchFamily="34" charset="0"/>
              </a:rPr>
              <a:t>Cooperative Endeavor Agreements (CEA) </a:t>
            </a:r>
            <a:br>
              <a:rPr lang="en-US" dirty="0">
                <a:latin typeface="Century Gothic" panose="020B0502020202020204" pitchFamily="34" charset="0"/>
                <a:cs typeface="Segoe UI" panose="020B0502040204020203" pitchFamily="34" charset="0"/>
              </a:rPr>
            </a:br>
            <a:r>
              <a:rPr lang="en-US" sz="1800" i="1" dirty="0">
                <a:latin typeface="Century Gothic" panose="020B0502020202020204" pitchFamily="34" charset="0"/>
                <a:cs typeface="Segoe UI" panose="020B0502040204020203" pitchFamily="34" charset="0"/>
              </a:rPr>
              <a:t>“Cooperative endeavor” means any agreement to which the state is a party and pursuant to which the state has obligated state resources, whether funds, credit, property, or things of value of the state to a nonpublic person for the accomplishment of a purpose or in the public interest.”</a:t>
            </a:r>
          </a:p>
        </p:txBody>
      </p:sp>
      <p:sp>
        <p:nvSpPr>
          <p:cNvPr id="3" name="Content Placeholder 2"/>
          <p:cNvSpPr>
            <a:spLocks noGrp="1"/>
          </p:cNvSpPr>
          <p:nvPr>
            <p:ph idx="1"/>
          </p:nvPr>
        </p:nvSpPr>
        <p:spPr>
          <a:xfrm>
            <a:off x="141846" y="1577936"/>
            <a:ext cx="12297747" cy="4377689"/>
          </a:xfrm>
        </p:spPr>
        <p:txBody>
          <a:bodyPr/>
          <a:lstStyle/>
          <a:p>
            <a:pPr>
              <a:lnSpc>
                <a:spcPct val="100000"/>
              </a:lnSpc>
            </a:pPr>
            <a:r>
              <a:rPr lang="en-US" dirty="0">
                <a:latin typeface="Century Gothic" panose="020B0502020202020204" pitchFamily="34" charset="0"/>
                <a:cs typeface="Segoe UI" panose="020B0502040204020203" pitchFamily="34" charset="0"/>
              </a:rPr>
              <a:t>All CEAs with expenditure of funds</a:t>
            </a:r>
          </a:p>
          <a:p>
            <a:pPr marL="0" indent="0">
              <a:lnSpc>
                <a:spcPct val="100000"/>
              </a:lnSpc>
              <a:buNone/>
            </a:pPr>
            <a:r>
              <a:rPr lang="en-US" dirty="0">
                <a:latin typeface="Century Gothic" panose="020B0502020202020204" pitchFamily="34" charset="0"/>
                <a:cs typeface="Segoe UI" panose="020B0502040204020203" pitchFamily="34" charset="0"/>
              </a:rPr>
              <a:t>   must come to OSP </a:t>
            </a:r>
          </a:p>
          <a:p>
            <a:pPr marL="0" indent="0">
              <a:lnSpc>
                <a:spcPct val="100000"/>
              </a:lnSpc>
              <a:buNone/>
            </a:pPr>
            <a:endParaRPr lang="en-US" dirty="0">
              <a:latin typeface="Century Gothic" panose="020B0502020202020204" pitchFamily="34" charset="0"/>
              <a:cs typeface="Segoe UI" panose="020B0502040204020203" pitchFamily="34" charset="0"/>
            </a:endParaRPr>
          </a:p>
          <a:p>
            <a:pPr>
              <a:lnSpc>
                <a:spcPct val="100000"/>
              </a:lnSpc>
            </a:pPr>
            <a:r>
              <a:rPr lang="en-US" dirty="0">
                <a:latin typeface="Century Gothic" panose="020B0502020202020204" pitchFamily="34" charset="0"/>
                <a:cs typeface="Segoe UI" panose="020B0502040204020203" pitchFamily="34" charset="0"/>
              </a:rPr>
              <a:t>JML 24-113</a:t>
            </a:r>
          </a:p>
          <a:p>
            <a:pPr lvl="1">
              <a:lnSpc>
                <a:spcPct val="100000"/>
              </a:lnSpc>
              <a:spcBef>
                <a:spcPts val="0"/>
              </a:spcBef>
            </a:pPr>
            <a:r>
              <a:rPr lang="en-US" dirty="0">
                <a:latin typeface="Century Gothic" panose="020B0502020202020204" pitchFamily="34" charset="0"/>
                <a:cs typeface="Segoe UI" panose="020B0502040204020203" pitchFamily="34" charset="0"/>
              </a:rPr>
              <a:t>Must be sent to OSP for approval</a:t>
            </a:r>
          </a:p>
          <a:p>
            <a:pPr lvl="1">
              <a:lnSpc>
                <a:spcPct val="100000"/>
              </a:lnSpc>
              <a:spcBef>
                <a:spcPts val="0"/>
              </a:spcBef>
            </a:pPr>
            <a:endParaRPr lang="en-US" dirty="0">
              <a:latin typeface="Century Gothic" panose="020B0502020202020204" pitchFamily="34" charset="0"/>
              <a:cs typeface="Segoe UI" panose="020B0502040204020203" pitchFamily="34" charset="0"/>
            </a:endParaRPr>
          </a:p>
          <a:p>
            <a:pPr>
              <a:lnSpc>
                <a:spcPct val="100000"/>
              </a:lnSpc>
            </a:pPr>
            <a:r>
              <a:rPr lang="en-US" dirty="0">
                <a:latin typeface="Century Gothic" panose="020B0502020202020204" pitchFamily="34" charset="0"/>
                <a:cs typeface="Segoe UI" panose="020B0502040204020203" pitchFamily="34" charset="0"/>
              </a:rPr>
              <a:t>JML 24-115 </a:t>
            </a:r>
          </a:p>
          <a:p>
            <a:pPr lvl="1">
              <a:lnSpc>
                <a:spcPct val="100000"/>
              </a:lnSpc>
              <a:spcBef>
                <a:spcPts val="0"/>
              </a:spcBef>
            </a:pPr>
            <a:r>
              <a:rPr lang="en-US" dirty="0">
                <a:latin typeface="Century Gothic" panose="020B0502020202020204" pitchFamily="34" charset="0"/>
                <a:cs typeface="Segoe UI" panose="020B0502040204020203" pitchFamily="34" charset="0"/>
              </a:rPr>
              <a:t>Line Item Appropriation CEA’s </a:t>
            </a:r>
          </a:p>
          <a:p>
            <a:pPr lvl="1">
              <a:lnSpc>
                <a:spcPct val="100000"/>
              </a:lnSpc>
              <a:spcBef>
                <a:spcPts val="0"/>
              </a:spcBef>
            </a:pPr>
            <a:endParaRPr lang="en-US" dirty="0">
              <a:latin typeface="Century Gothic" panose="020B0502020202020204" pitchFamily="34" charset="0"/>
              <a:cs typeface="Segoe UI" panose="020B0502040204020203" pitchFamily="34" charset="0"/>
            </a:endParaRPr>
          </a:p>
          <a:p>
            <a:pPr>
              <a:lnSpc>
                <a:spcPct val="100000"/>
              </a:lnSpc>
            </a:pPr>
            <a:r>
              <a:rPr lang="en-US" dirty="0">
                <a:latin typeface="Century Gothic" panose="020B0502020202020204" pitchFamily="34" charset="0"/>
                <a:cs typeface="Segoe UI" panose="020B0502040204020203" pitchFamily="34" charset="0"/>
              </a:rPr>
              <a:t>Format and Guidelines </a:t>
            </a:r>
          </a:p>
          <a:p>
            <a:pPr marL="0" indent="0">
              <a:lnSpc>
                <a:spcPct val="100000"/>
              </a:lnSpc>
              <a:buNone/>
            </a:pPr>
            <a:r>
              <a:rPr lang="en-US" sz="2000" dirty="0">
                <a:latin typeface="Century Gothic" panose="020B0502020202020204" pitchFamily="34" charset="0"/>
                <a:cs typeface="Segoe UI" panose="020B0502040204020203" pitchFamily="34" charset="0"/>
              </a:rPr>
              <a:t>	</a:t>
            </a:r>
            <a:r>
              <a:rPr lang="en-US" sz="2000" dirty="0">
                <a:latin typeface="Century Gothic" panose="020B0502020202020204" pitchFamily="34" charset="0"/>
                <a:cs typeface="Segoe UI" panose="020B0502040204020203" pitchFamily="34" charset="0"/>
                <a:hlinkClick r:id="rId4"/>
              </a:rPr>
              <a:t>https://www.doa.la.gov/media/y33lrldu/liatemplate2024.docx</a:t>
            </a:r>
            <a:r>
              <a:rPr lang="en-US" sz="2000" dirty="0">
                <a:latin typeface="Century Gothic" panose="020B0502020202020204" pitchFamily="34" charset="0"/>
                <a:cs typeface="Segoe UI" panose="020B0502040204020203" pitchFamily="34" charset="0"/>
              </a:rPr>
              <a:t> </a:t>
            </a:r>
          </a:p>
          <a:p>
            <a:pPr marL="0" indent="0">
              <a:buNone/>
            </a:pPr>
            <a:r>
              <a:rPr lang="en-US" sz="2400" dirty="0">
                <a:latin typeface="Century Gothic" panose="020B0502020202020204" pitchFamily="34" charset="0"/>
              </a:rPr>
              <a:t> 	</a:t>
            </a:r>
            <a:r>
              <a:rPr lang="en-US" sz="2000" u="sng" dirty="0">
                <a:latin typeface="Century Gothic" panose="020B0502020202020204" pitchFamily="34" charset="0"/>
                <a:hlinkClick r:id="rId5"/>
              </a:rPr>
              <a:t>https://www.doa.la.gov/media/mjgpylgs/cea-template-10-30-24.docx</a:t>
            </a:r>
            <a:r>
              <a:rPr lang="en-US" sz="2000" dirty="0">
                <a:latin typeface="Century Gothic" panose="020B0502020202020204" pitchFamily="34" charset="0"/>
                <a:cs typeface="Segoe UI" panose="020B0502040204020203" pitchFamily="34" charset="0"/>
              </a:rPr>
              <a:t> </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6" cstate="print">
            <a:extLst>
              <a:ext uri="{BEBA8EAE-BF5A-486C-A8C5-ECC9F3942E4B}">
                <a14:imgProps xmlns:a14="http://schemas.microsoft.com/office/drawing/2010/main">
                  <a14:imgLayer r:embed="rId7">
                    <a14:imgEffect>
                      <a14:saturation sat="42000"/>
                    </a14:imgEffect>
                  </a14:imgLayer>
                </a14:imgProps>
              </a:ext>
              <a:ext uri="{28A0092B-C50C-407E-A947-70E740481C1C}">
                <a14:useLocalDpi xmlns:a14="http://schemas.microsoft.com/office/drawing/2010/main" val="0"/>
              </a:ext>
            </a:extLst>
          </a:blip>
          <a:stretch>
            <a:fillRect/>
          </a:stretch>
        </p:blipFill>
        <p:spPr>
          <a:xfrm>
            <a:off x="6730355" y="2112506"/>
            <a:ext cx="4190737" cy="2786185"/>
          </a:xfrm>
          <a:prstGeom prst="rect">
            <a:avLst/>
          </a:prstGeom>
          <a:effectLst>
            <a:outerShdw blurRad="50800" dist="50800" dir="5400000" algn="ctr" rotWithShape="0">
              <a:srgbClr val="000000">
                <a:alpha val="61000"/>
              </a:srgbClr>
            </a:outerShdw>
          </a:effectLst>
        </p:spPr>
      </p:pic>
    </p:spTree>
    <p:custDataLst>
      <p:tags r:id="rId1"/>
    </p:custDataLst>
    <p:extLst>
      <p:ext uri="{BB962C8B-B14F-4D97-AF65-F5344CB8AC3E}">
        <p14:creationId xmlns:p14="http://schemas.microsoft.com/office/powerpoint/2010/main" val="1637926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772" y="365126"/>
            <a:ext cx="11573667" cy="652016"/>
          </a:xfrm>
        </p:spPr>
        <p:txBody>
          <a:bodyPr/>
          <a:lstStyle/>
          <a:p>
            <a:r>
              <a:rPr lang="en-US" b="1" dirty="0">
                <a:latin typeface="Century Gothic" panose="020B0502020202020204" pitchFamily="34" charset="0"/>
                <a:cs typeface="Segoe UI" panose="020B0502040204020203" pitchFamily="34" charset="0"/>
              </a:rPr>
              <a:t>Cooperative Endeavor Agreements (CEA) </a:t>
            </a:r>
            <a:br>
              <a:rPr lang="en-US" b="1" dirty="0">
                <a:latin typeface="Century Gothic" panose="020B0502020202020204" pitchFamily="34" charset="0"/>
                <a:cs typeface="Segoe UI" panose="020B0502040204020203" pitchFamily="34" charset="0"/>
              </a:rPr>
            </a:br>
            <a:endParaRPr lang="en-US" sz="1800" b="1" i="1" dirty="0">
              <a:latin typeface="Century Gothic" panose="020B0502020202020204" pitchFamily="34" charset="0"/>
              <a:cs typeface="Segoe UI" panose="020B0502040204020203" pitchFamily="34" charset="0"/>
            </a:endParaRPr>
          </a:p>
        </p:txBody>
      </p:sp>
      <p:sp>
        <p:nvSpPr>
          <p:cNvPr id="3" name="Content Placeholder 2"/>
          <p:cNvSpPr>
            <a:spLocks noGrp="1"/>
          </p:cNvSpPr>
          <p:nvPr>
            <p:ph idx="1"/>
          </p:nvPr>
        </p:nvSpPr>
        <p:spPr>
          <a:xfrm>
            <a:off x="0" y="1130157"/>
            <a:ext cx="12192000" cy="5106255"/>
          </a:xfrm>
        </p:spPr>
        <p:txBody>
          <a:bodyPr/>
          <a:lstStyle/>
          <a:p>
            <a:r>
              <a:rPr lang="en-US" sz="2400" dirty="0">
                <a:latin typeface="Century Gothic" panose="020B0502020202020204" pitchFamily="34" charset="0"/>
              </a:rPr>
              <a:t>Louisiana Constitution Art. VII, §14 (A) generally prohibits the state and its political subdivisions from donating public funds or property</a:t>
            </a:r>
          </a:p>
          <a:p>
            <a:pPr marL="0" indent="0">
              <a:buNone/>
            </a:pPr>
            <a:r>
              <a:rPr lang="en-US" sz="2400" dirty="0">
                <a:latin typeface="Century Gothic" panose="020B0502020202020204" pitchFamily="34" charset="0"/>
              </a:rPr>
              <a:t> </a:t>
            </a:r>
          </a:p>
          <a:p>
            <a:r>
              <a:rPr lang="en-US" sz="2400" dirty="0">
                <a:latin typeface="Century Gothic" panose="020B0502020202020204" pitchFamily="34" charset="0"/>
              </a:rPr>
              <a:t>CEAs must meet the 3-prong </a:t>
            </a:r>
            <a:r>
              <a:rPr lang="en-US" sz="2400" b="1" i="1" u="sng" dirty="0">
                <a:latin typeface="Century Gothic" panose="020B0502020202020204" pitchFamily="34" charset="0"/>
              </a:rPr>
              <a:t>Cabelas</a:t>
            </a:r>
            <a:r>
              <a:rPr lang="en-US" sz="2400" dirty="0">
                <a:latin typeface="Century Gothic" panose="020B0502020202020204" pitchFamily="34" charset="0"/>
              </a:rPr>
              <a:t> test (</a:t>
            </a:r>
            <a:r>
              <a:rPr lang="en-US" sz="2400" i="1" dirty="0">
                <a:latin typeface="Century Gothic" panose="020B0502020202020204" pitchFamily="34" charset="0"/>
              </a:rPr>
              <a:t>Louisiana Supreme Court case</a:t>
            </a:r>
            <a:r>
              <a:rPr lang="en-US" sz="2400" dirty="0">
                <a:latin typeface="Century Gothic" panose="020B0502020202020204" pitchFamily="34" charset="0"/>
              </a:rPr>
              <a:t>) for a public entity to properly expend or transfer public funds or property.   </a:t>
            </a:r>
          </a:p>
          <a:p>
            <a:endParaRPr lang="en-US" sz="2400" dirty="0">
              <a:latin typeface="Century Gothic" panose="020B0502020202020204" pitchFamily="34" charset="0"/>
            </a:endParaRPr>
          </a:p>
          <a:p>
            <a:r>
              <a:rPr lang="en-US" sz="2400" dirty="0">
                <a:latin typeface="Century Gothic" panose="020B0502020202020204" pitchFamily="34" charset="0"/>
              </a:rPr>
              <a:t>Expenditure or transfer must be for public purpose that the entity has legal authority to do </a:t>
            </a:r>
          </a:p>
          <a:p>
            <a:endParaRPr lang="en-US" sz="2400" dirty="0">
              <a:latin typeface="Century Gothic" panose="020B0502020202020204" pitchFamily="34" charset="0"/>
            </a:endParaRPr>
          </a:p>
          <a:p>
            <a:r>
              <a:rPr lang="en-US" sz="2400" dirty="0">
                <a:latin typeface="Century Gothic" panose="020B0502020202020204" pitchFamily="34" charset="0"/>
              </a:rPr>
              <a:t>Expenditure or transfer of public funds or property, taken as a whole, does not appear to be gratuitous</a:t>
            </a:r>
          </a:p>
          <a:p>
            <a:endParaRPr lang="en-US" sz="2400" dirty="0">
              <a:latin typeface="Century Gothic" panose="020B0502020202020204" pitchFamily="34" charset="0"/>
            </a:endParaRPr>
          </a:p>
          <a:p>
            <a:r>
              <a:rPr lang="en-US" sz="2400" dirty="0">
                <a:latin typeface="Century Gothic" panose="020B0502020202020204" pitchFamily="34" charset="0"/>
              </a:rPr>
              <a:t>Evidence must demonstrate that the public entity has a demonstrable, objective, and reasonable expectation of receiving a benefit or value at       least equivalent to the amount expended or transferred</a:t>
            </a:r>
            <a:endParaRPr lang="en-US" sz="2400" dirty="0">
              <a:latin typeface="Century Gothic" panose="020B0502020202020204" pitchFamily="34" charset="0"/>
              <a:cs typeface="Segoe UI" panose="020B0502040204020203" pitchFamily="34" charset="0"/>
            </a:endParaRPr>
          </a:p>
        </p:txBody>
      </p:sp>
    </p:spTree>
    <p:custDataLst>
      <p:tags r:id="rId1"/>
    </p:custDataLst>
    <p:extLst>
      <p:ext uri="{BB962C8B-B14F-4D97-AF65-F5344CB8AC3E}">
        <p14:creationId xmlns:p14="http://schemas.microsoft.com/office/powerpoint/2010/main" val="1993189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0772" y="111126"/>
            <a:ext cx="10395857" cy="793824"/>
          </a:xfrm>
        </p:spPr>
        <p:txBody>
          <a:bodyPr/>
          <a:lstStyle/>
          <a:p>
            <a:r>
              <a:rPr lang="en-US" b="1" dirty="0">
                <a:latin typeface="Century Gothic" panose="020B0502020202020204" pitchFamily="34" charset="0"/>
              </a:rPr>
              <a:t>Determining When an RFP is Required</a:t>
            </a:r>
          </a:p>
        </p:txBody>
      </p:sp>
      <p:sp>
        <p:nvSpPr>
          <p:cNvPr id="8" name="Content Placeholder 7"/>
          <p:cNvSpPr>
            <a:spLocks noGrp="1"/>
          </p:cNvSpPr>
          <p:nvPr>
            <p:ph idx="1"/>
          </p:nvPr>
        </p:nvSpPr>
        <p:spPr>
          <a:xfrm>
            <a:off x="285750" y="1384662"/>
            <a:ext cx="11795760" cy="4534807"/>
          </a:xfrm>
        </p:spPr>
        <p:txBody>
          <a:bodyPr numCol="1"/>
          <a:lstStyle/>
          <a:p>
            <a:r>
              <a:rPr lang="en-US" dirty="0">
                <a:latin typeface="Century Gothic" panose="020B0502020202020204" pitchFamily="34" charset="0"/>
              </a:rPr>
              <a:t>Interagency, Intergovernmental, Personal and Professional Contracts are exempt from the RFP Process </a:t>
            </a:r>
          </a:p>
          <a:p>
            <a:pPr marL="0" indent="0">
              <a:buNone/>
            </a:pPr>
            <a:endParaRPr lang="en-US" dirty="0">
              <a:latin typeface="Century Gothic" panose="020B0502020202020204" pitchFamily="34" charset="0"/>
            </a:endParaRPr>
          </a:p>
          <a:p>
            <a:r>
              <a:rPr lang="en-US" dirty="0">
                <a:latin typeface="Century Gothic" panose="020B0502020202020204" pitchFamily="34" charset="0"/>
              </a:rPr>
              <a:t>Consulting service contracts greater than $74,999.99 in a 12 month period (maximum $224,997 in 36 months), require an RFP.  See </a:t>
            </a:r>
            <a:r>
              <a:rPr lang="en-US" u="sng" dirty="0">
                <a:latin typeface="Century Gothic" panose="020B0502020202020204" pitchFamily="34" charset="0"/>
                <a:hlinkClick r:id="rId4"/>
              </a:rPr>
              <a:t>Louisiana R.S. 39:1621.</a:t>
            </a:r>
            <a:endParaRPr lang="en-US" u="sng" dirty="0">
              <a:latin typeface="Century Gothic" panose="020B0502020202020204" pitchFamily="34" charset="0"/>
            </a:endParaRPr>
          </a:p>
          <a:p>
            <a:endParaRPr lang="en-US" u="sng" dirty="0">
              <a:latin typeface="Century Gothic" panose="020B0502020202020204" pitchFamily="34" charset="0"/>
            </a:endParaRPr>
          </a:p>
          <a:p>
            <a:r>
              <a:rPr lang="en-US" dirty="0">
                <a:latin typeface="Century Gothic" panose="020B0502020202020204" pitchFamily="34" charset="0"/>
              </a:rPr>
              <a:t>Social Services contracts greater than $249,999.99 in a 12 month period (maximum $749,997 in 36 months) require an RFP unless specifically exempt in accordance with </a:t>
            </a:r>
            <a:r>
              <a:rPr lang="en-US" u="sng" dirty="0">
                <a:latin typeface="Century Gothic" panose="020B0502020202020204" pitchFamily="34" charset="0"/>
                <a:hlinkClick r:id="rId5"/>
              </a:rPr>
              <a:t>Louisiana R.S. 39:1619</a:t>
            </a:r>
            <a:r>
              <a:rPr lang="en-US" dirty="0">
                <a:latin typeface="Century Gothic" panose="020B0502020202020204" pitchFamily="34" charset="0"/>
              </a:rPr>
              <a:t>.</a:t>
            </a:r>
            <a:endParaRPr lang="en-US" u="sng" dirty="0">
              <a:latin typeface="Century Gothic" panose="020B0502020202020204" pitchFamily="34" charset="0"/>
            </a:endParaRPr>
          </a:p>
          <a:p>
            <a:endParaRPr lang="en-US" u="sng" dirty="0">
              <a:latin typeface="Century Gothic" panose="020B0502020202020204" pitchFamily="34" charset="0"/>
            </a:endParaRPr>
          </a:p>
          <a:p>
            <a:pPr marL="0" indent="0">
              <a:buNone/>
            </a:pPr>
            <a:endParaRPr lang="en-US" u="sng" dirty="0">
              <a:latin typeface="Century Gothic" panose="020B0502020202020204" pitchFamily="34" charset="0"/>
            </a:endParaRPr>
          </a:p>
          <a:p>
            <a:endParaRPr lang="en-US" u="sng" dirty="0">
              <a:latin typeface="Century Gothic" panose="020B0502020202020204" pitchFamily="34" charset="0"/>
            </a:endParaRPr>
          </a:p>
          <a:p>
            <a:pPr marL="0" indent="0">
              <a:buNone/>
            </a:pPr>
            <a:endParaRPr lang="en-US" u="sng" dirty="0">
              <a:latin typeface="Century Gothic" panose="020B0502020202020204" pitchFamily="34" charset="0"/>
            </a:endParaRPr>
          </a:p>
          <a:p>
            <a:endParaRPr lang="en-US" u="sng" dirty="0">
              <a:latin typeface="Century Gothic" panose="020B0502020202020204" pitchFamily="34" charset="0"/>
            </a:endParaRPr>
          </a:p>
          <a:p>
            <a:endParaRPr lang="en-US" u="sng" dirty="0">
              <a:latin typeface="Century Gothic" panose="020B0502020202020204" pitchFamily="34" charset="0"/>
            </a:endParaRPr>
          </a:p>
          <a:p>
            <a:endParaRPr lang="en-US" u="sng" dirty="0">
              <a:latin typeface="Century Gothic" panose="020B0502020202020204" pitchFamily="34" charset="0"/>
            </a:endParaRPr>
          </a:p>
          <a:p>
            <a:endParaRPr lang="en-US" dirty="0">
              <a:latin typeface="Century Gothic" panose="020B0502020202020204" pitchFamily="34" charset="0"/>
            </a:endParaRPr>
          </a:p>
        </p:txBody>
      </p:sp>
    </p:spTree>
    <p:custDataLst>
      <p:tags r:id="rId1"/>
    </p:custDataLst>
    <p:extLst>
      <p:ext uri="{BB962C8B-B14F-4D97-AF65-F5344CB8AC3E}">
        <p14:creationId xmlns:p14="http://schemas.microsoft.com/office/powerpoint/2010/main" val="1223462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idx="4294967295"/>
          </p:nvPr>
        </p:nvSpPr>
        <p:spPr>
          <a:xfrm>
            <a:off x="3626696" y="248889"/>
            <a:ext cx="4938609" cy="7938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rgbClr val="1F4E79"/>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1F4E79"/>
                </a:solidFill>
                <a:effectLst/>
                <a:uLnTx/>
                <a:uFillTx/>
                <a:latin typeface="Century Gothic" panose="020B0502020202020204" pitchFamily="34" charset="0"/>
                <a:ea typeface="+mj-ea"/>
                <a:cs typeface="Segoe UI" panose="020B0502040204020203" pitchFamily="34" charset="0"/>
              </a:rPr>
              <a:t>Submitting to OSP</a:t>
            </a:r>
          </a:p>
        </p:txBody>
      </p:sp>
      <p:sp>
        <p:nvSpPr>
          <p:cNvPr id="3" name="Content Placeholder 2">
            <a:extLst>
              <a:ext uri="{FF2B5EF4-FFF2-40B4-BE49-F238E27FC236}">
                <a16:creationId xmlns:a16="http://schemas.microsoft.com/office/drawing/2014/main" id="{DABE373B-084A-407E-EB6C-A9291C4C4841}"/>
              </a:ext>
            </a:extLst>
          </p:cNvPr>
          <p:cNvSpPr>
            <a:spLocks noGrp="1"/>
          </p:cNvSpPr>
          <p:nvPr>
            <p:ph idx="1"/>
          </p:nvPr>
        </p:nvSpPr>
        <p:spPr>
          <a:xfrm>
            <a:off x="111033" y="1135269"/>
            <a:ext cx="12520749" cy="4160505"/>
          </a:xfrm>
        </p:spPr>
        <p:txBody>
          <a:bodyPr/>
          <a:lstStyle/>
          <a:p>
            <a:pPr marL="457200" indent="-457200">
              <a:buFont typeface="+mj-lt"/>
              <a:buAutoNum type="arabicPeriod"/>
            </a:pPr>
            <a:r>
              <a:rPr lang="en-US" sz="2400" dirty="0">
                <a:latin typeface="Century Gothic" panose="020B0502020202020204" pitchFamily="34" charset="0"/>
              </a:rPr>
              <a:t>Agency creates shopping cart</a:t>
            </a:r>
          </a:p>
          <a:p>
            <a:pPr marL="457200" indent="-457200">
              <a:buFont typeface="+mj-lt"/>
              <a:buAutoNum type="arabicPeriod"/>
            </a:pPr>
            <a:r>
              <a:rPr lang="en-US" sz="2400" dirty="0">
                <a:latin typeface="Century Gothic" panose="020B0502020202020204" pitchFamily="34" charset="0"/>
              </a:rPr>
              <a:t>Agency converts to PO</a:t>
            </a:r>
          </a:p>
          <a:p>
            <a:pPr marL="457200" indent="-457200">
              <a:buFont typeface="+mj-lt"/>
              <a:buAutoNum type="arabicPeriod"/>
            </a:pPr>
            <a:r>
              <a:rPr lang="en-US" sz="2400" dirty="0">
                <a:latin typeface="Century Gothic" panose="020B0502020202020204" pitchFamily="34" charset="0"/>
              </a:rPr>
              <a:t>PO goes through appropriate approvals</a:t>
            </a:r>
          </a:p>
          <a:p>
            <a:pPr marL="457200" indent="-457200">
              <a:buFont typeface="+mj-lt"/>
              <a:buAutoNum type="arabicPeriod"/>
            </a:pPr>
            <a:r>
              <a:rPr lang="en-US" sz="2400" dirty="0">
                <a:latin typeface="Century Gothic" panose="020B0502020202020204" pitchFamily="34" charset="0"/>
              </a:rPr>
              <a:t>OSP receives and reviews</a:t>
            </a:r>
          </a:p>
          <a:p>
            <a:pPr marL="0" indent="0" algn="ctr">
              <a:buNone/>
            </a:pPr>
            <a:endParaRPr lang="en-US" sz="2000" b="1" u="sng" dirty="0">
              <a:latin typeface="Century Gothic" panose="020B0502020202020204" pitchFamily="34" charset="0"/>
            </a:endParaRPr>
          </a:p>
          <a:p>
            <a:pPr marL="0" indent="0" algn="ctr">
              <a:buNone/>
            </a:pPr>
            <a:r>
              <a:rPr lang="en-US" sz="2000" b="1" u="sng" dirty="0">
                <a:latin typeface="Century Gothic" panose="020B0502020202020204" pitchFamily="34" charset="0"/>
              </a:rPr>
              <a:t>Important Note: </a:t>
            </a:r>
          </a:p>
          <a:p>
            <a:pPr algn="ctr"/>
            <a:endParaRPr lang="en-US" sz="2000" dirty="0">
              <a:latin typeface="Century Gothic" panose="020B0502020202020204" pitchFamily="34" charset="0"/>
            </a:endParaRPr>
          </a:p>
          <a:p>
            <a:r>
              <a:rPr lang="en-US" sz="2000" dirty="0">
                <a:latin typeface="Century Gothic" panose="020B0502020202020204" pitchFamily="34" charset="0"/>
              </a:rPr>
              <a:t>If a PO is returned to the Agency for attachment changes, the agency should </a:t>
            </a:r>
            <a:r>
              <a:rPr lang="en-US" sz="2000" b="1" u="sng" dirty="0">
                <a:latin typeface="Century Gothic" panose="020B0502020202020204" pitchFamily="34" charset="0"/>
              </a:rPr>
              <a:t>not</a:t>
            </a:r>
            <a:r>
              <a:rPr lang="en-US" sz="2000" dirty="0">
                <a:latin typeface="Century Gothic" panose="020B0502020202020204" pitchFamily="34" charset="0"/>
              </a:rPr>
              <a:t> edit the PO</a:t>
            </a:r>
          </a:p>
          <a:p>
            <a:endParaRPr lang="en-US" sz="2000" dirty="0">
              <a:latin typeface="Century Gothic" panose="020B0502020202020204" pitchFamily="34" charset="0"/>
            </a:endParaRPr>
          </a:p>
          <a:p>
            <a:r>
              <a:rPr lang="en-US" sz="2000" dirty="0">
                <a:latin typeface="Century Gothic" panose="020B0502020202020204" pitchFamily="34" charset="0"/>
              </a:rPr>
              <a:t>The agency should use the versioning method in </a:t>
            </a:r>
            <a:r>
              <a:rPr lang="en-US" sz="2000" dirty="0">
                <a:latin typeface="Century Gothic" panose="020B0502020202020204" pitchFamily="34" charset="0"/>
                <a:hlinkClick r:id="rId3"/>
              </a:rPr>
              <a:t>LaGov</a:t>
            </a:r>
            <a:endParaRPr lang="en-US" sz="2000" dirty="0">
              <a:latin typeface="Century Gothic" panose="020B0502020202020204" pitchFamily="34" charset="0"/>
            </a:endParaRPr>
          </a:p>
          <a:p>
            <a:endParaRPr lang="en-US" sz="2000" dirty="0">
              <a:latin typeface="Century Gothic" panose="020B0502020202020204" pitchFamily="34" charset="0"/>
            </a:endParaRPr>
          </a:p>
          <a:p>
            <a:r>
              <a:rPr lang="en-US" sz="2000" dirty="0">
                <a:latin typeface="Century Gothic" panose="020B0502020202020204" pitchFamily="34" charset="0"/>
              </a:rPr>
              <a:t>In the LaGov PO make sure to fill in the Selection Process</a:t>
            </a:r>
          </a:p>
          <a:p>
            <a:pPr marL="0" indent="0">
              <a:buNone/>
            </a:pPr>
            <a:endParaRPr lang="en-US" sz="2000" dirty="0">
              <a:latin typeface="Century Gothic" panose="020B0502020202020204" pitchFamily="34" charset="0"/>
            </a:endParaRPr>
          </a:p>
          <a:p>
            <a:r>
              <a:rPr lang="en-US" sz="2000" dirty="0">
                <a:latin typeface="Century Gothic" panose="020B0502020202020204" pitchFamily="34" charset="0"/>
              </a:rPr>
              <a:t>Can be either </a:t>
            </a:r>
            <a:r>
              <a:rPr lang="en-US" sz="2000" i="1" dirty="0">
                <a:latin typeface="Century Gothic" panose="020B0502020202020204" pitchFamily="34" charset="0"/>
              </a:rPr>
              <a:t>Non-Competitive or Competitive (RFP)</a:t>
            </a:r>
          </a:p>
          <a:p>
            <a:pPr marL="0" indent="0">
              <a:buNone/>
            </a:pPr>
            <a:endParaRPr lang="en-US" sz="2000" i="1" dirty="0">
              <a:latin typeface="Century Gothic" panose="020B0502020202020204" pitchFamily="34" charset="0"/>
            </a:endParaRPr>
          </a:p>
          <a:p>
            <a:r>
              <a:rPr lang="en-US" sz="2000" dirty="0">
                <a:latin typeface="Century Gothic" panose="020B0502020202020204" pitchFamily="34" charset="0"/>
              </a:rPr>
              <a:t>Navigate to:  </a:t>
            </a:r>
            <a:r>
              <a:rPr lang="en-US" sz="2000" i="1" dirty="0">
                <a:latin typeface="Century Gothic" panose="020B0502020202020204" pitchFamily="34" charset="0"/>
              </a:rPr>
              <a:t>Header</a:t>
            </a:r>
            <a:r>
              <a:rPr lang="en-US" sz="2000" dirty="0">
                <a:latin typeface="Century Gothic" panose="020B0502020202020204" pitchFamily="34" charset="0"/>
              </a:rPr>
              <a:t> - </a:t>
            </a:r>
            <a:r>
              <a:rPr lang="en-US" sz="2000" i="1" dirty="0">
                <a:latin typeface="Century Gothic" panose="020B0502020202020204" pitchFamily="34" charset="0"/>
              </a:rPr>
              <a:t>General Data Tab</a:t>
            </a:r>
          </a:p>
          <a:p>
            <a:endParaRPr lang="en-US" sz="2400" dirty="0"/>
          </a:p>
        </p:txBody>
      </p:sp>
    </p:spTree>
    <p:extLst>
      <p:ext uri="{BB962C8B-B14F-4D97-AF65-F5344CB8AC3E}">
        <p14:creationId xmlns:p14="http://schemas.microsoft.com/office/powerpoint/2010/main" val="823666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7846" y="365126"/>
            <a:ext cx="7476309" cy="793824"/>
          </a:xfrm>
        </p:spPr>
        <p:txBody>
          <a:bodyPr/>
          <a:lstStyle/>
          <a:p>
            <a:r>
              <a:rPr lang="en-US" b="1" dirty="0">
                <a:latin typeface="Century Gothic" panose="020B0502020202020204" pitchFamily="34" charset="0"/>
                <a:cs typeface="Segoe UI" panose="020B0502040204020203" pitchFamily="34" charset="0"/>
              </a:rPr>
              <a:t> Submitting to OSP -LaGov</a:t>
            </a:r>
          </a:p>
        </p:txBody>
      </p:sp>
      <p:pic>
        <p:nvPicPr>
          <p:cNvPr id="4" name="Content Placeholder 3" descr="Screenshot of LaGov showing the Header, General Data tab"/>
          <p:cNvPicPr>
            <a:picLocks noGrp="1" noChangeAspect="1"/>
          </p:cNvPicPr>
          <p:nvPr>
            <p:ph idx="1"/>
          </p:nvPr>
        </p:nvPicPr>
        <p:blipFill>
          <a:blip r:embed="rId2"/>
          <a:stretch>
            <a:fillRect/>
          </a:stretch>
        </p:blipFill>
        <p:spPr>
          <a:xfrm>
            <a:off x="472611" y="1058237"/>
            <a:ext cx="10438545" cy="4756935"/>
          </a:xfrm>
          <a:prstGeom prst="rect">
            <a:avLst/>
          </a:prstGeom>
        </p:spPr>
      </p:pic>
    </p:spTree>
    <p:extLst>
      <p:ext uri="{BB962C8B-B14F-4D97-AF65-F5344CB8AC3E}">
        <p14:creationId xmlns:p14="http://schemas.microsoft.com/office/powerpoint/2010/main" val="2158791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0766" y="365126"/>
            <a:ext cx="6470469" cy="793824"/>
          </a:xfrm>
        </p:spPr>
        <p:txBody>
          <a:bodyPr/>
          <a:lstStyle/>
          <a:p>
            <a:r>
              <a:rPr lang="en-US" b="1" dirty="0">
                <a:latin typeface="Century Gothic" panose="020B0502020202020204" pitchFamily="34" charset="0"/>
                <a:cs typeface="Segoe UI" panose="020B0502040204020203" pitchFamily="34" charset="0"/>
              </a:rPr>
              <a:t>Appropriate Approvals</a:t>
            </a:r>
          </a:p>
        </p:txBody>
      </p:sp>
      <p:sp>
        <p:nvSpPr>
          <p:cNvPr id="6" name="Content Placeholder 5">
            <a:extLst>
              <a:ext uri="{FF2B5EF4-FFF2-40B4-BE49-F238E27FC236}">
                <a16:creationId xmlns:a16="http://schemas.microsoft.com/office/drawing/2014/main" id="{B485A771-69C8-0CCD-C663-43B5F32B2AFE}"/>
              </a:ext>
            </a:extLst>
          </p:cNvPr>
          <p:cNvSpPr>
            <a:spLocks noGrp="1"/>
          </p:cNvSpPr>
          <p:nvPr>
            <p:ph idx="1"/>
          </p:nvPr>
        </p:nvSpPr>
        <p:spPr>
          <a:xfrm>
            <a:off x="734735" y="1541418"/>
            <a:ext cx="10343707" cy="3458383"/>
          </a:xfrm>
        </p:spPr>
        <p:txBody>
          <a:bodyPr numCol="1"/>
          <a:lstStyle/>
          <a:p>
            <a:pPr>
              <a:lnSpc>
                <a:spcPct val="150000"/>
              </a:lnSpc>
            </a:pPr>
            <a:r>
              <a:rPr lang="en-US" sz="3200" dirty="0">
                <a:latin typeface="Century Gothic" panose="020B0502020202020204" pitchFamily="34" charset="0"/>
              </a:rPr>
              <a:t>Department of Revenue</a:t>
            </a:r>
          </a:p>
          <a:p>
            <a:pPr>
              <a:lnSpc>
                <a:spcPct val="150000"/>
              </a:lnSpc>
            </a:pPr>
            <a:r>
              <a:rPr lang="en-US" sz="3200" dirty="0">
                <a:latin typeface="Century Gothic" panose="020B0502020202020204" pitchFamily="34" charset="0"/>
              </a:rPr>
              <a:t>Attorney General</a:t>
            </a:r>
          </a:p>
          <a:p>
            <a:pPr>
              <a:lnSpc>
                <a:spcPct val="150000"/>
              </a:lnSpc>
            </a:pPr>
            <a:r>
              <a:rPr lang="en-US" sz="3200" dirty="0">
                <a:latin typeface="Century Gothic" panose="020B0502020202020204" pitchFamily="34" charset="0"/>
              </a:rPr>
              <a:t>Office of General Counsel</a:t>
            </a:r>
          </a:p>
          <a:p>
            <a:pPr>
              <a:lnSpc>
                <a:spcPct val="150000"/>
              </a:lnSpc>
            </a:pPr>
            <a:r>
              <a:rPr lang="en-US" sz="3200" dirty="0">
                <a:latin typeface="Century Gothic" panose="020B0502020202020204" pitchFamily="34" charset="0"/>
              </a:rPr>
              <a:t>Civil Service</a:t>
            </a:r>
          </a:p>
          <a:p>
            <a:pPr>
              <a:lnSpc>
                <a:spcPct val="150000"/>
              </a:lnSpc>
            </a:pPr>
            <a:r>
              <a:rPr lang="en-US" sz="3200" dirty="0">
                <a:latin typeface="Century Gothic" panose="020B0502020202020204" pitchFamily="34" charset="0"/>
              </a:rPr>
              <a:t>Office of Planning and Budget</a:t>
            </a:r>
            <a:endParaRPr lang="en-US" sz="2800" dirty="0">
              <a:latin typeface="Century Gothic" panose="020B0502020202020204" pitchFamily="34" charset="0"/>
            </a:endParaRPr>
          </a:p>
          <a:p>
            <a:pPr>
              <a:lnSpc>
                <a:spcPct val="150000"/>
              </a:lnSpc>
            </a:pPr>
            <a:endParaRPr lang="en-US" dirty="0"/>
          </a:p>
        </p:txBody>
      </p:sp>
    </p:spTree>
    <p:extLst>
      <p:ext uri="{BB962C8B-B14F-4D97-AF65-F5344CB8AC3E}">
        <p14:creationId xmlns:p14="http://schemas.microsoft.com/office/powerpoint/2010/main" val="3327974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BD6148-6B65-593D-1A0E-90C4E4D092A2}"/>
              </a:ext>
            </a:extLst>
          </p:cNvPr>
          <p:cNvSpPr>
            <a:spLocks noGrp="1"/>
          </p:cNvSpPr>
          <p:nvPr>
            <p:ph type="title"/>
          </p:nvPr>
        </p:nvSpPr>
        <p:spPr>
          <a:xfrm>
            <a:off x="1676400" y="343859"/>
            <a:ext cx="10515600" cy="793824"/>
          </a:xfrm>
        </p:spPr>
        <p:txBody>
          <a:bodyPr/>
          <a:lstStyle/>
          <a:p>
            <a:r>
              <a:rPr lang="en-US" b="1" dirty="0">
                <a:latin typeface="Century Gothic" panose="020B0502020202020204" pitchFamily="34" charset="0"/>
                <a:cs typeface="Segoe UI" panose="020B0502040204020203" pitchFamily="34" charset="0"/>
              </a:rPr>
              <a:t>Minimum Contract Requirements</a:t>
            </a:r>
            <a:endParaRPr lang="en-US" dirty="0"/>
          </a:p>
        </p:txBody>
      </p:sp>
      <p:sp>
        <p:nvSpPr>
          <p:cNvPr id="5" name="Content Placeholder 4">
            <a:extLst>
              <a:ext uri="{FF2B5EF4-FFF2-40B4-BE49-F238E27FC236}">
                <a16:creationId xmlns:a16="http://schemas.microsoft.com/office/drawing/2014/main" id="{195F9A83-BFF8-E344-6C00-2E10C90C2B8D}"/>
              </a:ext>
            </a:extLst>
          </p:cNvPr>
          <p:cNvSpPr>
            <a:spLocks noGrp="1"/>
          </p:cNvSpPr>
          <p:nvPr>
            <p:ph idx="1"/>
          </p:nvPr>
        </p:nvSpPr>
        <p:spPr>
          <a:xfrm>
            <a:off x="142876" y="1559812"/>
            <a:ext cx="12334874" cy="4650487"/>
          </a:xfrm>
        </p:spPr>
        <p:txBody>
          <a:bodyPr/>
          <a:lstStyle/>
          <a:p>
            <a:pPr marL="342900" indent="-342900">
              <a:buClr>
                <a:srgbClr val="7EB0DE"/>
              </a:buClr>
              <a:buFont typeface="Arial" panose="020B0604020202020204" pitchFamily="34" charset="0"/>
              <a:buChar char="•"/>
            </a:pPr>
            <a:endParaRPr lang="en-US" sz="2800" dirty="0">
              <a:latin typeface="Century Gothic" panose="020B0502020202020204" pitchFamily="34" charset="0"/>
            </a:endParaRPr>
          </a:p>
          <a:p>
            <a:pPr marL="342900" indent="-342900">
              <a:buClr>
                <a:srgbClr val="7EB0DE"/>
              </a:buClr>
              <a:buFont typeface="Arial" panose="020B0604020202020204" pitchFamily="34" charset="0"/>
              <a:buChar char="•"/>
            </a:pPr>
            <a:r>
              <a:rPr lang="en-US" sz="2800" dirty="0">
                <a:latin typeface="Century Gothic" panose="020B0502020202020204" pitchFamily="34" charset="0"/>
              </a:rPr>
              <a:t>Beginning &amp; Ending Dates</a:t>
            </a:r>
          </a:p>
          <a:p>
            <a:pPr marL="342900" indent="-342900">
              <a:buClr>
                <a:srgbClr val="7EB0DE"/>
              </a:buClr>
              <a:buFont typeface="Arial" panose="020B0604020202020204" pitchFamily="34" charset="0"/>
              <a:buChar char="•"/>
            </a:pPr>
            <a:r>
              <a:rPr lang="en-US" sz="2800" dirty="0">
                <a:latin typeface="Century Gothic" panose="020B0502020202020204" pitchFamily="34" charset="0"/>
              </a:rPr>
              <a:t>Deliverables &amp; Schedule</a:t>
            </a:r>
          </a:p>
          <a:p>
            <a:pPr marL="342900" indent="-342900">
              <a:buClr>
                <a:srgbClr val="7EB0DE"/>
              </a:buClr>
              <a:buFont typeface="Arial" panose="020B0604020202020204" pitchFamily="34" charset="0"/>
              <a:buChar char="•"/>
            </a:pPr>
            <a:r>
              <a:rPr lang="en-US" sz="2800" dirty="0">
                <a:latin typeface="Century Gothic" panose="020B0502020202020204" pitchFamily="34" charset="0"/>
              </a:rPr>
              <a:t>Statement of Work</a:t>
            </a:r>
          </a:p>
          <a:p>
            <a:pPr marL="342900" indent="-342900">
              <a:buClr>
                <a:srgbClr val="7EB0DE"/>
              </a:buClr>
              <a:buFont typeface="Arial" panose="020B0604020202020204" pitchFamily="34" charset="0"/>
              <a:buChar char="•"/>
            </a:pPr>
            <a:r>
              <a:rPr lang="en-US" sz="2800" dirty="0">
                <a:latin typeface="Century Gothic" panose="020B0502020202020204" pitchFamily="34" charset="0"/>
              </a:rPr>
              <a:t>Maximum Amount &amp; Schedule of Payments</a:t>
            </a:r>
          </a:p>
          <a:p>
            <a:pPr marL="342900" indent="-342900">
              <a:buClr>
                <a:srgbClr val="7EB0DE"/>
              </a:buClr>
              <a:buFont typeface="Arial" panose="020B0604020202020204" pitchFamily="34" charset="0"/>
              <a:buChar char="•"/>
            </a:pPr>
            <a:r>
              <a:rPr lang="en-US" sz="2800" dirty="0">
                <a:latin typeface="Century Gothic" panose="020B0502020202020204" pitchFamily="34" charset="0"/>
              </a:rPr>
              <a:t>Monitoring Plan</a:t>
            </a:r>
          </a:p>
          <a:p>
            <a:pPr marL="342900" indent="-342900">
              <a:buClr>
                <a:srgbClr val="7EB0DE"/>
              </a:buClr>
              <a:buFont typeface="Arial" panose="020B0604020202020204" pitchFamily="34" charset="0"/>
              <a:buChar char="•"/>
            </a:pPr>
            <a:r>
              <a:rPr lang="en-US" sz="2800" dirty="0">
                <a:latin typeface="Century Gothic" panose="020B0502020202020204" pitchFamily="34" charset="0"/>
              </a:rPr>
              <a:t>Responsibility of Taxes</a:t>
            </a:r>
          </a:p>
          <a:p>
            <a:pPr marL="342900" indent="-342900">
              <a:buClr>
                <a:srgbClr val="7EB0DE"/>
              </a:buClr>
              <a:buFont typeface="Arial" panose="020B0604020202020204" pitchFamily="34" charset="0"/>
              <a:buChar char="•"/>
            </a:pPr>
            <a:r>
              <a:rPr lang="en-US" sz="2800" dirty="0">
                <a:latin typeface="Century Gothic" panose="020B0502020202020204" pitchFamily="34" charset="0"/>
              </a:rPr>
              <a:t>PPM 49 - Travel Requirements</a:t>
            </a:r>
          </a:p>
          <a:p>
            <a:pPr marL="0" indent="0">
              <a:buNone/>
            </a:pPr>
            <a:endParaRPr lang="en-US" sz="2400" u="sng" dirty="0">
              <a:latin typeface="Century Gothic" panose="020B0502020202020204" pitchFamily="34" charset="0"/>
            </a:endParaRPr>
          </a:p>
          <a:p>
            <a:pPr marL="0" indent="0">
              <a:buNone/>
            </a:pPr>
            <a:endParaRPr lang="en-US" sz="2400" u="sng" dirty="0">
              <a:latin typeface="Century Gothic" panose="020B0502020202020204" pitchFamily="34" charset="0"/>
            </a:endParaRPr>
          </a:p>
          <a:p>
            <a:pPr marL="0" indent="0">
              <a:buNone/>
            </a:pPr>
            <a:endParaRPr lang="en-US" sz="2400" u="sng" dirty="0">
              <a:latin typeface="Century Gothic" panose="020B0502020202020204" pitchFamily="34" charset="0"/>
            </a:endParaRPr>
          </a:p>
          <a:p>
            <a:pPr marL="457200" lvl="1" indent="0">
              <a:buNone/>
            </a:pPr>
            <a:endParaRPr lang="en-US" sz="2800" u="sng" dirty="0">
              <a:latin typeface="Century Gothic" panose="020B0502020202020204" pitchFamily="34" charset="0"/>
            </a:endParaRPr>
          </a:p>
          <a:p>
            <a:pPr marL="457200" lvl="1" indent="0">
              <a:buNone/>
            </a:pPr>
            <a:r>
              <a:rPr lang="en-US" sz="2800" u="sng" dirty="0">
                <a:latin typeface="Century Gothic" panose="020B0502020202020204" pitchFamily="34" charset="0"/>
              </a:rPr>
              <a:t>Contract Clauses</a:t>
            </a:r>
            <a:r>
              <a:rPr lang="en-US" sz="2800" dirty="0">
                <a:latin typeface="Century Gothic" panose="020B0502020202020204" pitchFamily="34" charset="0"/>
              </a:rPr>
              <a:t>:</a:t>
            </a:r>
          </a:p>
          <a:p>
            <a:pPr marL="800100" lvl="1" indent="-342900">
              <a:buClr>
                <a:srgbClr val="7EB0DE"/>
              </a:buClr>
              <a:buFont typeface="Arial" panose="020B0604020202020204" pitchFamily="34" charset="0"/>
              <a:buChar char="•"/>
            </a:pPr>
            <a:r>
              <a:rPr lang="en-US" sz="2800" dirty="0">
                <a:latin typeface="Century Gothic" panose="020B0502020202020204" pitchFamily="34" charset="0"/>
              </a:rPr>
              <a:t>Anti-Discrimination</a:t>
            </a:r>
          </a:p>
          <a:p>
            <a:pPr marL="800100" lvl="1" indent="-342900">
              <a:buClr>
                <a:srgbClr val="7EB0DE"/>
              </a:buClr>
              <a:buFont typeface="Arial" panose="020B0604020202020204" pitchFamily="34" charset="0"/>
              <a:buChar char="•"/>
            </a:pPr>
            <a:r>
              <a:rPr lang="en-US" sz="2800" dirty="0">
                <a:latin typeface="Century Gothic" panose="020B0502020202020204" pitchFamily="34" charset="0"/>
              </a:rPr>
              <a:t>Assignability</a:t>
            </a:r>
          </a:p>
          <a:p>
            <a:pPr marL="800100" lvl="1" indent="-342900">
              <a:buClr>
                <a:srgbClr val="7EB0DE"/>
              </a:buClr>
              <a:buFont typeface="Arial" panose="020B0604020202020204" pitchFamily="34" charset="0"/>
              <a:buChar char="•"/>
            </a:pPr>
            <a:r>
              <a:rPr lang="en-US" sz="2800" dirty="0">
                <a:latin typeface="Century Gothic" panose="020B0502020202020204" pitchFamily="34" charset="0"/>
              </a:rPr>
              <a:t>Boycott of Israel</a:t>
            </a:r>
          </a:p>
          <a:p>
            <a:pPr marL="800100" lvl="1" indent="-342900">
              <a:buClr>
                <a:srgbClr val="7EB0DE"/>
              </a:buClr>
              <a:buFont typeface="Arial" panose="020B0604020202020204" pitchFamily="34" charset="0"/>
              <a:buChar char="•"/>
            </a:pPr>
            <a:r>
              <a:rPr lang="en-US" sz="2800" dirty="0">
                <a:latin typeface="Century Gothic" panose="020B0502020202020204" pitchFamily="34" charset="0"/>
              </a:rPr>
              <a:t>Discrimination of  Firearms</a:t>
            </a:r>
          </a:p>
          <a:p>
            <a:pPr marL="800100" lvl="1" indent="-342900">
              <a:buClr>
                <a:srgbClr val="7EB0DE"/>
              </a:buClr>
              <a:buFont typeface="Arial" panose="020B0604020202020204" pitchFamily="34" charset="0"/>
              <a:buChar char="•"/>
            </a:pPr>
            <a:r>
              <a:rPr lang="en-US" sz="2800" dirty="0">
                <a:latin typeface="Century Gothic" panose="020B0502020202020204" pitchFamily="34" charset="0"/>
              </a:rPr>
              <a:t>Fiscal Funding</a:t>
            </a:r>
          </a:p>
          <a:p>
            <a:pPr marL="800100" lvl="1" indent="-342900">
              <a:buClr>
                <a:srgbClr val="7EB0DE"/>
              </a:buClr>
              <a:buFont typeface="Arial" panose="020B0604020202020204" pitchFamily="34" charset="0"/>
              <a:buChar char="•"/>
            </a:pPr>
            <a:r>
              <a:rPr lang="en-US" sz="2800" dirty="0">
                <a:latin typeface="Century Gothic" panose="020B0502020202020204" pitchFamily="34" charset="0"/>
              </a:rPr>
              <a:t>Legislative Auditor     </a:t>
            </a:r>
          </a:p>
          <a:p>
            <a:pPr marL="800100" lvl="1" indent="-342900">
              <a:buClr>
                <a:srgbClr val="7EB0DE"/>
              </a:buClr>
              <a:buFont typeface="Arial" panose="020B0604020202020204" pitchFamily="34" charset="0"/>
              <a:buChar char="•"/>
            </a:pPr>
            <a:r>
              <a:rPr lang="en-US" sz="2800" dirty="0">
                <a:latin typeface="Century Gothic" panose="020B0502020202020204" pitchFamily="34" charset="0"/>
              </a:rPr>
              <a:t>Remedies for Default</a:t>
            </a:r>
          </a:p>
          <a:p>
            <a:pPr marL="800100" lvl="1" indent="-342900">
              <a:buClr>
                <a:srgbClr val="7EB0DE"/>
              </a:buClr>
              <a:buFont typeface="Arial" panose="020B0604020202020204" pitchFamily="34" charset="0"/>
              <a:buChar char="•"/>
            </a:pPr>
            <a:r>
              <a:rPr lang="en-US" sz="2800" dirty="0">
                <a:latin typeface="Century Gothic" panose="020B0502020202020204" pitchFamily="34" charset="0"/>
              </a:rPr>
              <a:t>Termination  </a:t>
            </a:r>
          </a:p>
          <a:p>
            <a:endParaRPr lang="en-US" sz="2800" dirty="0">
              <a:latin typeface="Century Gothic" panose="020B0502020202020204" pitchFamily="34" charset="0"/>
            </a:endParaRPr>
          </a:p>
          <a:p>
            <a:endParaRPr lang="en-US" dirty="0"/>
          </a:p>
        </p:txBody>
      </p:sp>
    </p:spTree>
    <p:extLst>
      <p:ext uri="{BB962C8B-B14F-4D97-AF65-F5344CB8AC3E}">
        <p14:creationId xmlns:p14="http://schemas.microsoft.com/office/powerpoint/2010/main" val="4184930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AF30D-3074-EA0B-7535-A8A526F1C2CB}"/>
              </a:ext>
            </a:extLst>
          </p:cNvPr>
          <p:cNvSpPr>
            <a:spLocks noGrp="1"/>
          </p:cNvSpPr>
          <p:nvPr>
            <p:ph type="title"/>
          </p:nvPr>
        </p:nvSpPr>
        <p:spPr>
          <a:xfrm>
            <a:off x="2838450" y="365126"/>
            <a:ext cx="6515100" cy="793824"/>
          </a:xfrm>
        </p:spPr>
        <p:txBody>
          <a:bodyPr/>
          <a:lstStyle/>
          <a:p>
            <a:r>
              <a:rPr lang="en-US" b="1" dirty="0">
                <a:latin typeface="Century Gothic" panose="020B0502020202020204" pitchFamily="34" charset="0"/>
              </a:rPr>
              <a:t>Contract Attachments</a:t>
            </a:r>
          </a:p>
        </p:txBody>
      </p:sp>
      <p:sp>
        <p:nvSpPr>
          <p:cNvPr id="3" name="Content Placeholder 2">
            <a:extLst>
              <a:ext uri="{FF2B5EF4-FFF2-40B4-BE49-F238E27FC236}">
                <a16:creationId xmlns:a16="http://schemas.microsoft.com/office/drawing/2014/main" id="{35F83A19-64C2-5EB7-B8EB-B1054EFADE84}"/>
              </a:ext>
            </a:extLst>
          </p:cNvPr>
          <p:cNvSpPr>
            <a:spLocks noGrp="1"/>
          </p:cNvSpPr>
          <p:nvPr>
            <p:ph idx="1"/>
          </p:nvPr>
        </p:nvSpPr>
        <p:spPr>
          <a:xfrm>
            <a:off x="171450" y="1559812"/>
            <a:ext cx="12020550" cy="3955163"/>
          </a:xfrm>
        </p:spPr>
        <p:txBody>
          <a:bodyPr numCol="2"/>
          <a:lstStyle/>
          <a:p>
            <a:r>
              <a:rPr lang="en-US" sz="3200" dirty="0">
                <a:latin typeface="Century Gothic" panose="020B0502020202020204" pitchFamily="34" charset="0"/>
              </a:rPr>
              <a:t>Transmittal Letter</a:t>
            </a:r>
          </a:p>
          <a:p>
            <a:r>
              <a:rPr lang="en-US" sz="3200" dirty="0">
                <a:latin typeface="Century Gothic" panose="020B0502020202020204" pitchFamily="34" charset="0"/>
              </a:rPr>
              <a:t>Certification Letter</a:t>
            </a:r>
          </a:p>
          <a:p>
            <a:r>
              <a:rPr lang="en-US" sz="3200" dirty="0">
                <a:latin typeface="Century Gothic" panose="020B0502020202020204" pitchFamily="34" charset="0"/>
              </a:rPr>
              <a:t>Late Letter</a:t>
            </a:r>
          </a:p>
          <a:p>
            <a:r>
              <a:rPr lang="en-US" sz="3200" dirty="0">
                <a:latin typeface="Century Gothic" panose="020B0502020202020204" pitchFamily="34" charset="0"/>
              </a:rPr>
              <a:t>Multi-Year Letter</a:t>
            </a:r>
          </a:p>
          <a:p>
            <a:r>
              <a:rPr lang="en-US" sz="3200" dirty="0">
                <a:latin typeface="Century Gothic" panose="020B0502020202020204" pitchFamily="34" charset="0"/>
              </a:rPr>
              <a:t>Disclosure of Ownership</a:t>
            </a:r>
          </a:p>
          <a:p>
            <a:r>
              <a:rPr lang="en-US" sz="3200" dirty="0">
                <a:latin typeface="Century Gothic" panose="020B0502020202020204" pitchFamily="34" charset="0"/>
              </a:rPr>
              <a:t>Certificate of Authority</a:t>
            </a:r>
          </a:p>
          <a:p>
            <a:r>
              <a:rPr lang="en-US" sz="3200" dirty="0">
                <a:latin typeface="Century Gothic" panose="020B0502020202020204" pitchFamily="34" charset="0"/>
              </a:rPr>
              <a:t>Out of State Justification</a:t>
            </a:r>
          </a:p>
          <a:p>
            <a:r>
              <a:rPr lang="en-US" sz="3200" dirty="0">
                <a:latin typeface="Century Gothic" panose="020B0502020202020204" pitchFamily="34" charset="0"/>
              </a:rPr>
              <a:t>Vendor Profile Data Form</a:t>
            </a:r>
          </a:p>
          <a:p>
            <a:r>
              <a:rPr lang="en-US" sz="3200" dirty="0">
                <a:latin typeface="Century Gothic" panose="020B0502020202020204" pitchFamily="34" charset="0"/>
              </a:rPr>
              <a:t>Prior Performance Evaluation</a:t>
            </a:r>
          </a:p>
          <a:p>
            <a:r>
              <a:rPr lang="en-US" sz="3200" dirty="0">
                <a:latin typeface="Century Gothic" panose="020B0502020202020204" pitchFamily="34" charset="0"/>
              </a:rPr>
              <a:t>BA-22 Form</a:t>
            </a:r>
          </a:p>
          <a:p>
            <a:r>
              <a:rPr lang="en-US" sz="3200" dirty="0">
                <a:latin typeface="Century Gothic" panose="020B0502020202020204" pitchFamily="34" charset="0"/>
              </a:rPr>
              <a:t>Resume for Consultants</a:t>
            </a:r>
          </a:p>
          <a:p>
            <a:r>
              <a:rPr lang="en-US" sz="3200" dirty="0">
                <a:latin typeface="Century Gothic" panose="020B0502020202020204" pitchFamily="34" charset="0"/>
              </a:rPr>
              <a:t>Board Resolution</a:t>
            </a:r>
          </a:p>
        </p:txBody>
      </p:sp>
    </p:spTree>
    <p:extLst>
      <p:ext uri="{BB962C8B-B14F-4D97-AF65-F5344CB8AC3E}">
        <p14:creationId xmlns:p14="http://schemas.microsoft.com/office/powerpoint/2010/main" val="528526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0E01F-4BD5-F000-B835-071DDB8B6FBB}"/>
              </a:ext>
            </a:extLst>
          </p:cNvPr>
          <p:cNvSpPr>
            <a:spLocks noGrp="1"/>
          </p:cNvSpPr>
          <p:nvPr>
            <p:ph type="title"/>
          </p:nvPr>
        </p:nvSpPr>
        <p:spPr>
          <a:xfrm>
            <a:off x="4536076" y="343859"/>
            <a:ext cx="3119846" cy="793824"/>
          </a:xfrm>
        </p:spPr>
        <p:txBody>
          <a:bodyPr/>
          <a:lstStyle/>
          <a:p>
            <a:r>
              <a:rPr lang="en-US" b="1" dirty="0">
                <a:latin typeface="Century Gothic" panose="020B0502020202020204" pitchFamily="34" charset="0"/>
              </a:rPr>
              <a:t>Objectives</a:t>
            </a:r>
            <a:endParaRPr lang="en-US" dirty="0"/>
          </a:p>
        </p:txBody>
      </p:sp>
      <p:sp>
        <p:nvSpPr>
          <p:cNvPr id="3" name="Content Placeholder 2">
            <a:extLst>
              <a:ext uri="{FF2B5EF4-FFF2-40B4-BE49-F238E27FC236}">
                <a16:creationId xmlns:a16="http://schemas.microsoft.com/office/drawing/2014/main" id="{06514ECA-372B-49C5-DBC1-46A85E92922F}"/>
              </a:ext>
            </a:extLst>
          </p:cNvPr>
          <p:cNvSpPr>
            <a:spLocks noGrp="1"/>
          </p:cNvSpPr>
          <p:nvPr>
            <p:ph idx="1"/>
          </p:nvPr>
        </p:nvSpPr>
        <p:spPr/>
        <p:txBody>
          <a:bodyPr/>
          <a:lstStyle/>
          <a:p>
            <a:r>
              <a:rPr lang="en-US" sz="3200" dirty="0">
                <a:latin typeface="Century Gothic" panose="020B0502020202020204" pitchFamily="34" charset="0"/>
              </a:rPr>
              <a:t>Laws that Govern</a:t>
            </a:r>
          </a:p>
          <a:p>
            <a:r>
              <a:rPr lang="en-US" sz="3200" dirty="0">
                <a:latin typeface="Century Gothic" panose="020B0502020202020204" pitchFamily="34" charset="0"/>
              </a:rPr>
              <a:t>Different Types of Professional Service Contracts</a:t>
            </a:r>
          </a:p>
          <a:p>
            <a:r>
              <a:rPr lang="en-US" sz="3200" dirty="0">
                <a:latin typeface="Century Gothic" panose="020B0502020202020204" pitchFamily="34" charset="0"/>
              </a:rPr>
              <a:t>Submitting to OSP</a:t>
            </a:r>
          </a:p>
          <a:p>
            <a:r>
              <a:rPr lang="en-US" sz="3200" dirty="0">
                <a:latin typeface="Century Gothic" panose="020B0502020202020204" pitchFamily="34" charset="0"/>
              </a:rPr>
              <a:t>Contract Requirements</a:t>
            </a:r>
          </a:p>
          <a:p>
            <a:r>
              <a:rPr lang="en-US" sz="3200" dirty="0">
                <a:latin typeface="Century Gothic" panose="020B0502020202020204" pitchFamily="34" charset="0"/>
              </a:rPr>
              <a:t>Performance Evaluations</a:t>
            </a:r>
          </a:p>
          <a:p>
            <a:r>
              <a:rPr lang="en-US" sz="3200" dirty="0">
                <a:latin typeface="Century Gothic" panose="020B0502020202020204" pitchFamily="34" charset="0"/>
              </a:rPr>
              <a:t>Amendments</a:t>
            </a:r>
          </a:p>
          <a:p>
            <a:r>
              <a:rPr lang="en-US" sz="3200" dirty="0">
                <a:latin typeface="Century Gothic" panose="020B0502020202020204" pitchFamily="34" charset="0"/>
              </a:rPr>
              <a:t>Emergency Contracts</a:t>
            </a:r>
          </a:p>
          <a:p>
            <a:r>
              <a:rPr lang="en-US" sz="3200" dirty="0">
                <a:latin typeface="Century Gothic" panose="020B0502020202020204" pitchFamily="34" charset="0"/>
              </a:rPr>
              <a:t>Sole source</a:t>
            </a:r>
          </a:p>
          <a:p>
            <a:r>
              <a:rPr lang="en-US" sz="3200" dirty="0">
                <a:latin typeface="Century Gothic" panose="020B0502020202020204" pitchFamily="34" charset="0"/>
              </a:rPr>
              <a:t>Common Mistakes</a:t>
            </a:r>
          </a:p>
          <a:p>
            <a:endParaRPr lang="en-US" sz="3200" dirty="0">
              <a:latin typeface="Century Gothic" panose="020B0502020202020204" pitchFamily="34" charset="0"/>
            </a:endParaRPr>
          </a:p>
          <a:p>
            <a:endParaRPr lang="en-US" sz="3200" dirty="0">
              <a:latin typeface="Century Gothic" panose="020B0502020202020204" pitchFamily="34" charset="0"/>
            </a:endParaRPr>
          </a:p>
        </p:txBody>
      </p:sp>
    </p:spTree>
    <p:extLst>
      <p:ext uri="{BB962C8B-B14F-4D97-AF65-F5344CB8AC3E}">
        <p14:creationId xmlns:p14="http://schemas.microsoft.com/office/powerpoint/2010/main" val="2320507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0032" y="365126"/>
            <a:ext cx="1891937" cy="793824"/>
          </a:xfrm>
        </p:spPr>
        <p:txBody>
          <a:bodyPr/>
          <a:lstStyle/>
          <a:p>
            <a:r>
              <a:rPr lang="en-US" b="1" dirty="0">
                <a:latin typeface="Century Gothic" panose="020B0502020202020204" pitchFamily="34" charset="0"/>
              </a:rPr>
              <a:t>Forms</a:t>
            </a:r>
          </a:p>
        </p:txBody>
      </p:sp>
      <p:pic>
        <p:nvPicPr>
          <p:cNvPr id="4" name="Picture 3" descr="Screenshot from OSP website showing Forms">
            <a:extLst>
              <a:ext uri="{FF2B5EF4-FFF2-40B4-BE49-F238E27FC236}">
                <a16:creationId xmlns:a16="http://schemas.microsoft.com/office/drawing/2014/main" id="{43A3492C-8344-F836-730D-4CAE41A62800}"/>
              </a:ext>
            </a:extLst>
          </p:cNvPr>
          <p:cNvPicPr>
            <a:picLocks noChangeAspect="1"/>
          </p:cNvPicPr>
          <p:nvPr/>
        </p:nvPicPr>
        <p:blipFill>
          <a:blip r:embed="rId3"/>
          <a:stretch>
            <a:fillRect/>
          </a:stretch>
        </p:blipFill>
        <p:spPr>
          <a:xfrm>
            <a:off x="128901" y="1257300"/>
            <a:ext cx="7862574" cy="3603434"/>
          </a:xfrm>
          <a:prstGeom prst="rect">
            <a:avLst/>
          </a:prstGeom>
        </p:spPr>
      </p:pic>
      <p:pic>
        <p:nvPicPr>
          <p:cNvPr id="7" name="Picture 6" descr="Screenshot from OSP website showing Sample Contracts/Amendments">
            <a:extLst>
              <a:ext uri="{FF2B5EF4-FFF2-40B4-BE49-F238E27FC236}">
                <a16:creationId xmlns:a16="http://schemas.microsoft.com/office/drawing/2014/main" id="{29064958-A5E9-998F-226B-534B62E44420}"/>
              </a:ext>
            </a:extLst>
          </p:cNvPr>
          <p:cNvPicPr>
            <a:picLocks noChangeAspect="1"/>
          </p:cNvPicPr>
          <p:nvPr/>
        </p:nvPicPr>
        <p:blipFill>
          <a:blip r:embed="rId4"/>
          <a:stretch>
            <a:fillRect/>
          </a:stretch>
        </p:blipFill>
        <p:spPr>
          <a:xfrm>
            <a:off x="3423438" y="2518574"/>
            <a:ext cx="8768562" cy="2682320"/>
          </a:xfrm>
          <a:prstGeom prst="rect">
            <a:avLst/>
          </a:prstGeom>
        </p:spPr>
      </p:pic>
    </p:spTree>
    <p:custDataLst>
      <p:tags r:id="rId1"/>
    </p:custDataLst>
    <p:extLst>
      <p:ext uri="{BB962C8B-B14F-4D97-AF65-F5344CB8AC3E}">
        <p14:creationId xmlns:p14="http://schemas.microsoft.com/office/powerpoint/2010/main" val="3841989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500062" y="556658"/>
            <a:ext cx="11191875" cy="7938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rgbClr val="1F4E79"/>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1F4E79"/>
                </a:solidFill>
                <a:effectLst/>
                <a:uLnTx/>
                <a:uFillTx/>
                <a:latin typeface="Century Gothic" panose="020B0502020202020204" pitchFamily="34" charset="0"/>
                <a:ea typeface="+mj-ea"/>
                <a:cs typeface="Segoe UI" panose="020B0502040204020203" pitchFamily="34" charset="0"/>
              </a:rPr>
              <a:t>Submitting Amendments to OSP - LaGov</a:t>
            </a:r>
          </a:p>
        </p:txBody>
      </p:sp>
      <p:sp>
        <p:nvSpPr>
          <p:cNvPr id="6" name="Content Placeholder 5">
            <a:extLst>
              <a:ext uri="{FF2B5EF4-FFF2-40B4-BE49-F238E27FC236}">
                <a16:creationId xmlns:a16="http://schemas.microsoft.com/office/drawing/2014/main" id="{E347F50E-79A6-4211-3511-BCB98B939D4E}"/>
              </a:ext>
            </a:extLst>
          </p:cNvPr>
          <p:cNvSpPr>
            <a:spLocks noGrp="1"/>
          </p:cNvSpPr>
          <p:nvPr>
            <p:ph idx="1"/>
          </p:nvPr>
        </p:nvSpPr>
        <p:spPr>
          <a:xfrm>
            <a:off x="714596" y="1750312"/>
            <a:ext cx="10343707" cy="4160505"/>
          </a:xfrm>
        </p:spPr>
        <p:txBody>
          <a:bodyPr/>
          <a:lstStyle/>
          <a:p>
            <a:pPr marL="342900" indent="-342900">
              <a:lnSpc>
                <a:spcPct val="200000"/>
              </a:lnSpc>
              <a:buFont typeface="+mj-lt"/>
              <a:buAutoNum type="arabicPeriod"/>
            </a:pPr>
            <a:r>
              <a:rPr lang="en-US" dirty="0">
                <a:latin typeface="Century Gothic" panose="020B0502020202020204" pitchFamily="34" charset="0"/>
              </a:rPr>
              <a:t>Attach to contract PO</a:t>
            </a:r>
          </a:p>
          <a:p>
            <a:pPr marL="342900" indent="-342900">
              <a:lnSpc>
                <a:spcPct val="200000"/>
              </a:lnSpc>
              <a:buFont typeface="+mj-lt"/>
              <a:buAutoNum type="arabicPeriod"/>
            </a:pPr>
            <a:r>
              <a:rPr lang="en-US" dirty="0">
                <a:latin typeface="Century Gothic" panose="020B0502020202020204" pitchFamily="34" charset="0"/>
              </a:rPr>
              <a:t>PO goes through approvals</a:t>
            </a:r>
          </a:p>
          <a:p>
            <a:pPr marL="342900" indent="-342900">
              <a:lnSpc>
                <a:spcPct val="200000"/>
              </a:lnSpc>
              <a:buFont typeface="+mj-lt"/>
              <a:buAutoNum type="arabicPeriod"/>
            </a:pPr>
            <a:r>
              <a:rPr lang="en-US" dirty="0">
                <a:latin typeface="Century Gothic" panose="020B0502020202020204" pitchFamily="34" charset="0"/>
              </a:rPr>
              <a:t>OSP receives and reviews</a:t>
            </a:r>
          </a:p>
          <a:p>
            <a:pPr>
              <a:lnSpc>
                <a:spcPct val="200000"/>
              </a:lnSpc>
            </a:pPr>
            <a:endParaRPr lang="en-US" dirty="0">
              <a:latin typeface="Century Gothic" panose="020B0502020202020204" pitchFamily="34" charset="0"/>
            </a:endParaRPr>
          </a:p>
        </p:txBody>
      </p:sp>
    </p:spTree>
    <p:extLst>
      <p:ext uri="{BB962C8B-B14F-4D97-AF65-F5344CB8AC3E}">
        <p14:creationId xmlns:p14="http://schemas.microsoft.com/office/powerpoint/2010/main" val="1616472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idx="4294967295"/>
          </p:nvPr>
        </p:nvSpPr>
        <p:spPr>
          <a:xfrm>
            <a:off x="478972" y="248889"/>
            <a:ext cx="11234056" cy="7938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rgbClr val="1F4E79"/>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1F4E79"/>
                </a:solidFill>
                <a:effectLst/>
                <a:uLnTx/>
                <a:uFillTx/>
                <a:latin typeface="Century Gothic" panose="020B0502020202020204" pitchFamily="34" charset="0"/>
                <a:ea typeface="+mj-ea"/>
                <a:cs typeface="Segoe UI" panose="020B0502040204020203" pitchFamily="34" charset="0"/>
              </a:rPr>
              <a:t>Submitting Amendments to OSP - </a:t>
            </a:r>
            <a:r>
              <a:rPr kumimoji="0" lang="en-US" sz="4400" b="1" i="0" u="none" strike="noStrike" kern="1200" cap="none" spc="0" normalizeH="0" baseline="0" noProof="0" dirty="0" err="1">
                <a:ln>
                  <a:noFill/>
                </a:ln>
                <a:solidFill>
                  <a:srgbClr val="1F4E79"/>
                </a:solidFill>
                <a:effectLst/>
                <a:uLnTx/>
                <a:uFillTx/>
                <a:latin typeface="Century Gothic" panose="020B0502020202020204" pitchFamily="34" charset="0"/>
                <a:ea typeface="+mj-ea"/>
                <a:cs typeface="Segoe UI" panose="020B0502040204020203" pitchFamily="34" charset="0"/>
              </a:rPr>
              <a:t>ProAct</a:t>
            </a:r>
            <a:endParaRPr kumimoji="0" lang="en-US" sz="4400" b="1" i="0" u="none" strike="noStrike" kern="1200" cap="none" spc="0" normalizeH="0" baseline="0" noProof="0" dirty="0">
              <a:ln>
                <a:noFill/>
              </a:ln>
              <a:solidFill>
                <a:srgbClr val="1F4E79"/>
              </a:solidFill>
              <a:effectLst/>
              <a:uLnTx/>
              <a:uFillTx/>
              <a:latin typeface="Century Gothic" panose="020B0502020202020204" pitchFamily="34" charset="0"/>
              <a:ea typeface="+mj-ea"/>
              <a:cs typeface="Segoe UI" panose="020B0502040204020203" pitchFamily="34" charset="0"/>
            </a:endParaRPr>
          </a:p>
        </p:txBody>
      </p:sp>
      <p:sp>
        <p:nvSpPr>
          <p:cNvPr id="6" name="Content Placeholder 5">
            <a:extLst>
              <a:ext uri="{FF2B5EF4-FFF2-40B4-BE49-F238E27FC236}">
                <a16:creationId xmlns:a16="http://schemas.microsoft.com/office/drawing/2014/main" id="{8B4FF152-52DC-5829-ADB3-4C1229137FA5}"/>
              </a:ext>
            </a:extLst>
          </p:cNvPr>
          <p:cNvSpPr>
            <a:spLocks noGrp="1"/>
          </p:cNvSpPr>
          <p:nvPr>
            <p:ph idx="1"/>
          </p:nvPr>
        </p:nvSpPr>
        <p:spPr>
          <a:xfrm>
            <a:off x="847946" y="1836037"/>
            <a:ext cx="5928599" cy="4160505"/>
          </a:xfrm>
        </p:spPr>
        <p:txBody>
          <a:bodyPr/>
          <a:lstStyle/>
          <a:p>
            <a:pPr marL="342900" indent="-342900">
              <a:lnSpc>
                <a:spcPct val="200000"/>
              </a:lnSpc>
              <a:buFont typeface="+mj-lt"/>
              <a:buAutoNum type="arabicPeriod"/>
            </a:pPr>
            <a:r>
              <a:rPr lang="en-US" dirty="0">
                <a:latin typeface="Century Gothic" panose="020B0502020202020204" pitchFamily="34" charset="0"/>
              </a:rPr>
              <a:t>Create new transmittal</a:t>
            </a:r>
          </a:p>
          <a:p>
            <a:pPr marL="342900" indent="-342900">
              <a:lnSpc>
                <a:spcPct val="200000"/>
              </a:lnSpc>
              <a:buFont typeface="+mj-lt"/>
              <a:buAutoNum type="arabicPeriod"/>
            </a:pPr>
            <a:r>
              <a:rPr lang="en-US" dirty="0">
                <a:latin typeface="Century Gothic" panose="020B0502020202020204" pitchFamily="34" charset="0"/>
              </a:rPr>
              <a:t>PO goes through approvals</a:t>
            </a:r>
          </a:p>
          <a:p>
            <a:pPr marL="342900" indent="-342900">
              <a:lnSpc>
                <a:spcPct val="200000"/>
              </a:lnSpc>
              <a:buFont typeface="+mj-lt"/>
              <a:buAutoNum type="arabicPeriod"/>
            </a:pPr>
            <a:r>
              <a:rPr lang="en-US" dirty="0">
                <a:latin typeface="Century Gothic" panose="020B0502020202020204" pitchFamily="34" charset="0"/>
              </a:rPr>
              <a:t>OSP receives and reviews</a:t>
            </a:r>
          </a:p>
        </p:txBody>
      </p:sp>
    </p:spTree>
    <p:extLst>
      <p:ext uri="{BB962C8B-B14F-4D97-AF65-F5344CB8AC3E}">
        <p14:creationId xmlns:p14="http://schemas.microsoft.com/office/powerpoint/2010/main" val="12449558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4C9D1-C907-247B-BF82-EE075FB0E2C7}"/>
              </a:ext>
            </a:extLst>
          </p:cNvPr>
          <p:cNvSpPr>
            <a:spLocks noGrp="1"/>
          </p:cNvSpPr>
          <p:nvPr>
            <p:ph type="title"/>
          </p:nvPr>
        </p:nvSpPr>
        <p:spPr>
          <a:xfrm>
            <a:off x="419100" y="365126"/>
            <a:ext cx="11353800" cy="793824"/>
          </a:xfrm>
        </p:spPr>
        <p:txBody>
          <a:bodyPr/>
          <a:lstStyle/>
          <a:p>
            <a:r>
              <a:rPr lang="en-US" b="1" dirty="0">
                <a:latin typeface="Century Gothic" panose="020B0502020202020204" pitchFamily="34" charset="0"/>
              </a:rPr>
              <a:t>Amendment Attachments and Approvals</a:t>
            </a:r>
          </a:p>
        </p:txBody>
      </p:sp>
      <p:sp>
        <p:nvSpPr>
          <p:cNvPr id="3" name="Content Placeholder 2">
            <a:extLst>
              <a:ext uri="{FF2B5EF4-FFF2-40B4-BE49-F238E27FC236}">
                <a16:creationId xmlns:a16="http://schemas.microsoft.com/office/drawing/2014/main" id="{53F3EF85-D6E9-24E4-75AB-23D95B71E372}"/>
              </a:ext>
            </a:extLst>
          </p:cNvPr>
          <p:cNvSpPr>
            <a:spLocks noGrp="1"/>
          </p:cNvSpPr>
          <p:nvPr>
            <p:ph idx="1"/>
          </p:nvPr>
        </p:nvSpPr>
        <p:spPr>
          <a:xfrm>
            <a:off x="924146" y="1559812"/>
            <a:ext cx="10753504" cy="4160505"/>
          </a:xfrm>
        </p:spPr>
        <p:txBody>
          <a:bodyPr numCol="2"/>
          <a:lstStyle/>
          <a:p>
            <a:pPr>
              <a:lnSpc>
                <a:spcPct val="150000"/>
              </a:lnSpc>
            </a:pPr>
            <a:r>
              <a:rPr lang="en-US" sz="3200" dirty="0">
                <a:latin typeface="Century Gothic" panose="020B0502020202020204" pitchFamily="34" charset="0"/>
              </a:rPr>
              <a:t>Transmittal Letter</a:t>
            </a:r>
          </a:p>
          <a:p>
            <a:pPr>
              <a:lnSpc>
                <a:spcPct val="150000"/>
              </a:lnSpc>
            </a:pPr>
            <a:r>
              <a:rPr lang="en-US" sz="3200" dirty="0">
                <a:latin typeface="Century Gothic" panose="020B0502020202020204" pitchFamily="34" charset="0"/>
              </a:rPr>
              <a:t>Multi-Year Letter</a:t>
            </a:r>
          </a:p>
          <a:p>
            <a:pPr>
              <a:lnSpc>
                <a:spcPct val="150000"/>
              </a:lnSpc>
            </a:pPr>
            <a:r>
              <a:rPr lang="en-US" sz="3200" dirty="0">
                <a:latin typeface="Century Gothic" panose="020B0502020202020204" pitchFamily="34" charset="0"/>
              </a:rPr>
              <a:t>Vendor Profile Form</a:t>
            </a:r>
          </a:p>
          <a:p>
            <a:pPr>
              <a:lnSpc>
                <a:spcPct val="150000"/>
              </a:lnSpc>
            </a:pPr>
            <a:r>
              <a:rPr lang="en-US" sz="3200" dirty="0">
                <a:latin typeface="Century Gothic" panose="020B0502020202020204" pitchFamily="34" charset="0"/>
              </a:rPr>
              <a:t>Revised BA-22</a:t>
            </a:r>
          </a:p>
          <a:p>
            <a:pPr>
              <a:lnSpc>
                <a:spcPct val="150000"/>
              </a:lnSpc>
            </a:pPr>
            <a:r>
              <a:rPr lang="en-US" sz="3200" dirty="0">
                <a:latin typeface="Century Gothic" panose="020B0502020202020204" pitchFamily="34" charset="0"/>
              </a:rPr>
              <a:t>Civil Service Form</a:t>
            </a:r>
          </a:p>
          <a:p>
            <a:pPr>
              <a:lnSpc>
                <a:spcPct val="150000"/>
              </a:lnSpc>
            </a:pPr>
            <a:r>
              <a:rPr lang="en-US" sz="3200" dirty="0">
                <a:latin typeface="Century Gothic" panose="020B0502020202020204" pitchFamily="34" charset="0"/>
              </a:rPr>
              <a:t>Attorney General Approval for Legal Contracts</a:t>
            </a:r>
          </a:p>
          <a:p>
            <a:pPr>
              <a:lnSpc>
                <a:spcPct val="150000"/>
              </a:lnSpc>
            </a:pPr>
            <a:r>
              <a:rPr lang="en-US" sz="3200" dirty="0">
                <a:latin typeface="Century Gothic" panose="020B0502020202020204" pitchFamily="34" charset="0"/>
              </a:rPr>
              <a:t>Civil Service Approval</a:t>
            </a:r>
          </a:p>
          <a:p>
            <a:pPr>
              <a:lnSpc>
                <a:spcPct val="150000"/>
              </a:lnSpc>
            </a:pPr>
            <a:r>
              <a:rPr lang="en-US" sz="3200" dirty="0">
                <a:latin typeface="Century Gothic" panose="020B0502020202020204" pitchFamily="34" charset="0"/>
              </a:rPr>
              <a:t>Budget Approval </a:t>
            </a:r>
          </a:p>
        </p:txBody>
      </p:sp>
    </p:spTree>
    <p:extLst>
      <p:ext uri="{BB962C8B-B14F-4D97-AF65-F5344CB8AC3E}">
        <p14:creationId xmlns:p14="http://schemas.microsoft.com/office/powerpoint/2010/main" val="38639738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3000"/>
            <a:lum/>
          </a:blip>
          <a:srcRect/>
          <a:stretch>
            <a:fillRect l="-13000" r="-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entury Gothic" panose="020B0502020202020204" pitchFamily="34" charset="0"/>
              </a:rPr>
              <a:t>What is an Emergency?</a:t>
            </a:r>
          </a:p>
        </p:txBody>
      </p:sp>
      <p:sp>
        <p:nvSpPr>
          <p:cNvPr id="3" name="Content Placeholder 2"/>
          <p:cNvSpPr>
            <a:spLocks noGrp="1"/>
          </p:cNvSpPr>
          <p:nvPr>
            <p:ph idx="1"/>
          </p:nvPr>
        </p:nvSpPr>
        <p:spPr>
          <a:xfrm>
            <a:off x="924147" y="1559812"/>
            <a:ext cx="7457854" cy="4160505"/>
          </a:xfrm>
          <a:prstGeom prst="rect">
            <a:avLst/>
          </a:prstGeom>
        </p:spPr>
        <p:txBody>
          <a:bodyPr numCol="1"/>
          <a:lstStyle/>
          <a:p>
            <a:pPr marL="0" indent="0">
              <a:buNone/>
            </a:pPr>
            <a:r>
              <a:rPr lang="en-US" dirty="0">
                <a:latin typeface="Century Gothic" panose="020B0502020202020204" pitchFamily="34" charset="0"/>
              </a:rPr>
              <a:t>An emergency is defined as an imminent threat to the public health, welfare, safety, or public property.  When an emergency situation occurs, the using agency must request emergency procurement approval from OSP.  RS 39: 1598.  </a:t>
            </a:r>
          </a:p>
          <a:p>
            <a:endParaRPr lang="en-US" dirty="0">
              <a:latin typeface="Century Gothic" panose="020B0502020202020204" pitchFamily="34" charset="0"/>
            </a:endParaRPr>
          </a:p>
          <a:p>
            <a:endParaRPr lang="en-US" dirty="0">
              <a:latin typeface="Century Gothic" panose="020B0502020202020204" pitchFamily="34" charset="0"/>
            </a:endParaRPr>
          </a:p>
        </p:txBody>
      </p:sp>
    </p:spTree>
    <p:extLst>
      <p:ext uri="{BB962C8B-B14F-4D97-AF65-F5344CB8AC3E}">
        <p14:creationId xmlns:p14="http://schemas.microsoft.com/office/powerpoint/2010/main" val="20813064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1630B-1348-CF66-20D2-010FAE625A49}"/>
              </a:ext>
            </a:extLst>
          </p:cNvPr>
          <p:cNvSpPr>
            <a:spLocks noGrp="1"/>
          </p:cNvSpPr>
          <p:nvPr>
            <p:ph type="title"/>
          </p:nvPr>
        </p:nvSpPr>
        <p:spPr>
          <a:xfrm>
            <a:off x="838200" y="365126"/>
            <a:ext cx="11239500" cy="793824"/>
          </a:xfrm>
        </p:spPr>
        <p:txBody>
          <a:bodyPr/>
          <a:lstStyle/>
          <a:p>
            <a:r>
              <a:rPr lang="en-US" sz="4400" b="1" dirty="0">
                <a:solidFill>
                  <a:schemeClr val="accent5">
                    <a:lumMod val="75000"/>
                  </a:schemeClr>
                </a:solidFill>
                <a:latin typeface="Century Gothic" panose="020B0502020202020204" pitchFamily="34" charset="0"/>
                <a:cs typeface="Segoe UI" panose="020B0502040204020203" pitchFamily="34" charset="0"/>
              </a:rPr>
              <a:t>Submitting Emergency Contracts to OSP </a:t>
            </a:r>
            <a:endParaRPr lang="en-US" dirty="0"/>
          </a:p>
        </p:txBody>
      </p:sp>
      <p:sp>
        <p:nvSpPr>
          <p:cNvPr id="3" name="Content Placeholder 2">
            <a:extLst>
              <a:ext uri="{FF2B5EF4-FFF2-40B4-BE49-F238E27FC236}">
                <a16:creationId xmlns:a16="http://schemas.microsoft.com/office/drawing/2014/main" id="{839FF5B0-3E5E-F756-EBAC-9568E7511AD8}"/>
              </a:ext>
            </a:extLst>
          </p:cNvPr>
          <p:cNvSpPr>
            <a:spLocks noGrp="1"/>
          </p:cNvSpPr>
          <p:nvPr>
            <p:ph idx="1"/>
          </p:nvPr>
        </p:nvSpPr>
        <p:spPr>
          <a:xfrm>
            <a:off x="228600" y="1493137"/>
            <a:ext cx="11963400" cy="4755263"/>
          </a:xfrm>
        </p:spPr>
        <p:txBody>
          <a:bodyPr/>
          <a:lstStyle/>
          <a:p>
            <a:pPr marL="0" indent="0">
              <a:buNone/>
            </a:pPr>
            <a:r>
              <a:rPr lang="en-US" u="sng" dirty="0">
                <a:latin typeface="Century Gothic" panose="020B0502020202020204" pitchFamily="34" charset="0"/>
              </a:rPr>
              <a:t>LaGov Agencies</a:t>
            </a:r>
          </a:p>
          <a:p>
            <a:pPr lvl="0" defTabSz="889000">
              <a:spcBef>
                <a:spcPct val="0"/>
              </a:spcBef>
            </a:pPr>
            <a:r>
              <a:rPr lang="en-US" sz="2800" kern="1200" spc="-5" dirty="0">
                <a:latin typeface="Century Gothic" panose="020B0502020202020204" pitchFamily="34" charset="0"/>
                <a:cs typeface="Calibri" panose="020F0502020204030204" pitchFamily="34" charset="0"/>
              </a:rPr>
              <a:t>Create an Emergency Shopping Cart for pre-approval</a:t>
            </a:r>
          </a:p>
          <a:p>
            <a:pPr defTabSz="889000">
              <a:spcBef>
                <a:spcPct val="0"/>
              </a:spcBef>
            </a:pPr>
            <a:r>
              <a:rPr lang="en-US" sz="2800" dirty="0">
                <a:latin typeface="Century Gothic" panose="020B0502020202020204" pitchFamily="34" charset="0"/>
              </a:rPr>
              <a:t>When creating the shopping cart check the RFP box if emergency pertains to an RFP</a:t>
            </a:r>
          </a:p>
          <a:p>
            <a:pPr defTabSz="889000">
              <a:spcBef>
                <a:spcPct val="0"/>
              </a:spcBef>
            </a:pPr>
            <a:r>
              <a:rPr lang="en-US" sz="2800" dirty="0">
                <a:latin typeface="Century Gothic" panose="020B0502020202020204" pitchFamily="34" charset="0"/>
              </a:rPr>
              <a:t>Make sure to check emergency box when creating shopping cart</a:t>
            </a:r>
          </a:p>
          <a:p>
            <a:pPr defTabSz="889000">
              <a:spcBef>
                <a:spcPct val="0"/>
              </a:spcBef>
            </a:pPr>
            <a:r>
              <a:rPr lang="en-US" sz="2800" kern="1200" spc="-20" dirty="0">
                <a:latin typeface="Century Gothic" panose="020B0502020202020204" pitchFamily="34" charset="0"/>
                <a:cs typeface="Segoe UI" panose="020B0502040204020203" pitchFamily="34" charset="0"/>
              </a:rPr>
              <a:t>Submit with Required Documents</a:t>
            </a:r>
          </a:p>
          <a:p>
            <a:pPr defTabSz="889000">
              <a:spcBef>
                <a:spcPct val="0"/>
              </a:spcBef>
            </a:pPr>
            <a:endParaRPr lang="en-US" spc="-20" dirty="0">
              <a:latin typeface="Century Gothic" panose="020B0502020202020204" pitchFamily="34" charset="0"/>
              <a:cs typeface="Segoe UI" panose="020B0502040204020203" pitchFamily="34" charset="0"/>
            </a:endParaRPr>
          </a:p>
          <a:p>
            <a:pPr marL="0" indent="0" defTabSz="889000">
              <a:spcBef>
                <a:spcPct val="0"/>
              </a:spcBef>
              <a:buNone/>
            </a:pPr>
            <a:r>
              <a:rPr lang="en-US" sz="2800" u="sng" kern="1200" spc="-20" dirty="0" err="1">
                <a:latin typeface="Century Gothic" panose="020B0502020202020204" pitchFamily="34" charset="0"/>
                <a:cs typeface="Segoe UI" panose="020B0502040204020203" pitchFamily="34" charset="0"/>
              </a:rPr>
              <a:t>ProAct</a:t>
            </a:r>
            <a:r>
              <a:rPr lang="en-US" sz="2800" u="sng" kern="1200" spc="-20" dirty="0">
                <a:latin typeface="Century Gothic" panose="020B0502020202020204" pitchFamily="34" charset="0"/>
                <a:cs typeface="Segoe UI" panose="020B0502040204020203" pitchFamily="34" charset="0"/>
              </a:rPr>
              <a:t> Agencies</a:t>
            </a:r>
          </a:p>
          <a:p>
            <a:pPr lvl="0" defTabSz="889000">
              <a:spcBef>
                <a:spcPct val="0"/>
              </a:spcBef>
            </a:pPr>
            <a:r>
              <a:rPr lang="en-US" sz="2800" kern="1200" spc="-5" dirty="0">
                <a:latin typeface="Century Gothic" panose="020B0502020202020204" pitchFamily="34" charset="0"/>
                <a:cs typeface="Segoe UI" panose="020B0502040204020203" pitchFamily="34" charset="0"/>
              </a:rPr>
              <a:t>Create a Pre-Approval Transmittal</a:t>
            </a:r>
          </a:p>
          <a:p>
            <a:pPr defTabSz="889000">
              <a:spcBef>
                <a:spcPct val="0"/>
              </a:spcBef>
            </a:pPr>
            <a:r>
              <a:rPr lang="en-US" sz="2800" spc="-20" dirty="0">
                <a:latin typeface="Century Gothic" panose="020B0502020202020204" pitchFamily="34" charset="0"/>
                <a:cs typeface="Segoe UI" panose="020B0502040204020203" pitchFamily="34" charset="0"/>
              </a:rPr>
              <a:t>Submit with Required Documents</a:t>
            </a:r>
            <a:endParaRPr lang="en-US" sz="2800" dirty="0">
              <a:latin typeface="Century Gothic" panose="020B0502020202020204" pitchFamily="34" charset="0"/>
            </a:endParaRPr>
          </a:p>
          <a:p>
            <a:pPr marL="0" lvl="0" indent="0" defTabSz="889000">
              <a:spcBef>
                <a:spcPct val="0"/>
              </a:spcBef>
              <a:buNone/>
            </a:pPr>
            <a:endParaRPr lang="en-US" sz="2800" kern="1200" dirty="0">
              <a:latin typeface="Century Gothic" panose="020B0502020202020204" pitchFamily="34" charset="0"/>
            </a:endParaRPr>
          </a:p>
          <a:p>
            <a:pPr defTabSz="889000">
              <a:spcBef>
                <a:spcPct val="0"/>
              </a:spcBef>
            </a:pPr>
            <a:endParaRPr lang="en-US" sz="2800" kern="1200" dirty="0">
              <a:latin typeface="Century Gothic" panose="020B0502020202020204" pitchFamily="34" charset="0"/>
            </a:endParaRPr>
          </a:p>
          <a:p>
            <a:pPr defTabSz="889000">
              <a:spcBef>
                <a:spcPct val="0"/>
              </a:spcBef>
            </a:pPr>
            <a:endParaRPr lang="en-US" sz="2800" dirty="0">
              <a:latin typeface="Century Gothic" panose="020B0502020202020204" pitchFamily="34" charset="0"/>
            </a:endParaRPr>
          </a:p>
          <a:p>
            <a:pPr lvl="0" defTabSz="889000">
              <a:spcBef>
                <a:spcPct val="0"/>
              </a:spcBef>
            </a:pPr>
            <a:endParaRPr lang="en-US" sz="2800" kern="1200" dirty="0">
              <a:latin typeface="Century Gothic" panose="020B050202020202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1279538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2250" y="249192"/>
            <a:ext cx="12363994" cy="7937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accent5">
                    <a:lumMod val="75000"/>
                  </a:schemeClr>
                </a:solidFill>
                <a:effectLst/>
                <a:uLnTx/>
                <a:uFillTx/>
                <a:latin typeface="Century Gothic" panose="020B0502020202020204" pitchFamily="34" charset="0"/>
                <a:ea typeface="+mj-ea"/>
                <a:cs typeface="Segoe UI" panose="020B0502040204020203" pitchFamily="34" charset="0"/>
              </a:rPr>
              <a:t>Emergency Contracts – Required Documents</a:t>
            </a:r>
          </a:p>
        </p:txBody>
      </p:sp>
      <p:sp>
        <p:nvSpPr>
          <p:cNvPr id="3" name="TextBox 2"/>
          <p:cNvSpPr txBox="1"/>
          <p:nvPr/>
        </p:nvSpPr>
        <p:spPr>
          <a:xfrm>
            <a:off x="303751" y="1090403"/>
            <a:ext cx="7548466" cy="5201424"/>
          </a:xfrm>
          <a:prstGeom prst="rect">
            <a:avLst/>
          </a:prstGeom>
          <a:noFill/>
        </p:spPr>
        <p:txBody>
          <a:bodyPr wrap="square" rtlCol="0">
            <a:spAutoFit/>
          </a:bodyPr>
          <a:lstStyle/>
          <a:p>
            <a:r>
              <a:rPr lang="en-US" sz="2800" dirty="0">
                <a:latin typeface="Century Gothic" panose="020B0502020202020204" pitchFamily="34" charset="0"/>
              </a:rPr>
              <a:t>Request letter signed by agency head or designee which should include: </a:t>
            </a:r>
          </a:p>
          <a:p>
            <a:endParaRPr lang="en-US" sz="2400" dirty="0">
              <a:latin typeface="Century Gothic" panose="020B0502020202020204" pitchFamily="34" charset="0"/>
            </a:endParaRPr>
          </a:p>
          <a:p>
            <a:pPr marL="285750" indent="-285750">
              <a:buClr>
                <a:srgbClr val="7EB0DE"/>
              </a:buClr>
              <a:buFont typeface="Arial" panose="020B0604020202020204" pitchFamily="34" charset="0"/>
              <a:buChar char="•"/>
            </a:pPr>
            <a:r>
              <a:rPr lang="en-US" sz="2800" dirty="0">
                <a:latin typeface="Century Gothic" panose="020B0502020202020204" pitchFamily="34" charset="0"/>
              </a:rPr>
              <a:t>Why does the situation warrant an emergency contract? </a:t>
            </a:r>
          </a:p>
          <a:p>
            <a:pPr marL="285750" indent="-285750">
              <a:buClr>
                <a:srgbClr val="7EB0DE"/>
              </a:buClr>
              <a:buFont typeface="Arial" panose="020B0604020202020204" pitchFamily="34" charset="0"/>
              <a:buChar char="•"/>
            </a:pPr>
            <a:endParaRPr lang="en-US" sz="2800" dirty="0">
              <a:latin typeface="Century Gothic" panose="020B0502020202020204" pitchFamily="34" charset="0"/>
            </a:endParaRPr>
          </a:p>
          <a:p>
            <a:pPr marL="285750" indent="-285750">
              <a:buClr>
                <a:srgbClr val="7EB0DE"/>
              </a:buClr>
              <a:buFont typeface="Arial" panose="020B0604020202020204" pitchFamily="34" charset="0"/>
              <a:buChar char="•"/>
            </a:pPr>
            <a:r>
              <a:rPr lang="en-US" sz="2800" dirty="0">
                <a:latin typeface="Century Gothic" panose="020B0502020202020204" pitchFamily="34" charset="0"/>
              </a:rPr>
              <a:t>What critical services must be provided with the emergency contract? </a:t>
            </a:r>
          </a:p>
          <a:p>
            <a:pPr marL="285750" indent="-285750">
              <a:buClr>
                <a:srgbClr val="7EB0DE"/>
              </a:buClr>
              <a:buFont typeface="Arial" panose="020B0604020202020204" pitchFamily="34" charset="0"/>
              <a:buChar char="•"/>
            </a:pPr>
            <a:endParaRPr lang="en-US" sz="2800" dirty="0">
              <a:latin typeface="Century Gothic" panose="020B0502020202020204" pitchFamily="34" charset="0"/>
            </a:endParaRPr>
          </a:p>
          <a:p>
            <a:pPr marL="285750" indent="-285750">
              <a:buClr>
                <a:srgbClr val="7EB0DE"/>
              </a:buClr>
              <a:buFont typeface="Arial" panose="020B0604020202020204" pitchFamily="34" charset="0"/>
              <a:buChar char="•"/>
            </a:pPr>
            <a:r>
              <a:rPr lang="en-US" sz="2800" dirty="0">
                <a:latin typeface="Century Gothic" panose="020B0502020202020204" pitchFamily="34" charset="0"/>
              </a:rPr>
              <a:t>What are the consequences of not having an emergency contract in place? </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2217" y="1574074"/>
            <a:ext cx="3409832" cy="36249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906797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43F36-E996-E695-75D9-1C6DFBFC156E}"/>
              </a:ext>
            </a:extLst>
          </p:cNvPr>
          <p:cNvSpPr>
            <a:spLocks noGrp="1"/>
          </p:cNvSpPr>
          <p:nvPr>
            <p:ph type="title"/>
          </p:nvPr>
        </p:nvSpPr>
        <p:spPr>
          <a:xfrm>
            <a:off x="1933575" y="343859"/>
            <a:ext cx="9039225" cy="793824"/>
          </a:xfrm>
        </p:spPr>
        <p:txBody>
          <a:bodyPr/>
          <a:lstStyle/>
          <a:p>
            <a:r>
              <a:rPr kumimoji="0" lang="en-US" sz="4400" b="1" i="0" u="none" strike="noStrike" kern="1200" cap="none" spc="0" normalizeH="0" baseline="0" noProof="0" dirty="0">
                <a:ln>
                  <a:noFill/>
                </a:ln>
                <a:solidFill>
                  <a:schemeClr val="accent5">
                    <a:lumMod val="75000"/>
                  </a:schemeClr>
                </a:solidFill>
                <a:effectLst/>
                <a:uLnTx/>
                <a:uFillTx/>
                <a:latin typeface="Century Gothic" panose="020B0502020202020204" pitchFamily="34" charset="0"/>
                <a:ea typeface="+mj-ea"/>
                <a:cs typeface="Segoe UI" panose="020B0502040204020203" pitchFamily="34" charset="0"/>
              </a:rPr>
              <a:t>Required Documents, continued</a:t>
            </a:r>
            <a:endParaRPr lang="en-US" dirty="0"/>
          </a:p>
        </p:txBody>
      </p:sp>
      <p:sp>
        <p:nvSpPr>
          <p:cNvPr id="3" name="Content Placeholder 2">
            <a:extLst>
              <a:ext uri="{FF2B5EF4-FFF2-40B4-BE49-F238E27FC236}">
                <a16:creationId xmlns:a16="http://schemas.microsoft.com/office/drawing/2014/main" id="{9660BB45-06AC-FC2B-6FD2-BB727673E795}"/>
              </a:ext>
            </a:extLst>
          </p:cNvPr>
          <p:cNvSpPr>
            <a:spLocks noGrp="1"/>
          </p:cNvSpPr>
          <p:nvPr>
            <p:ph idx="1"/>
          </p:nvPr>
        </p:nvSpPr>
        <p:spPr>
          <a:xfrm>
            <a:off x="180976" y="1559812"/>
            <a:ext cx="12011024" cy="4160505"/>
          </a:xfrm>
        </p:spPr>
        <p:txBody>
          <a:bodyPr/>
          <a:lstStyle/>
          <a:p>
            <a:r>
              <a:rPr lang="en-US" sz="3200" b="0" dirty="0">
                <a:latin typeface="Century Gothic" panose="020B0502020202020204" pitchFamily="34" charset="0"/>
                <a:cs typeface="Segoe UI" panose="020B0502040204020203" pitchFamily="34" charset="0"/>
              </a:rPr>
              <a:t>Document showing 3 years of past contracting history for the requested service(s)</a:t>
            </a:r>
          </a:p>
          <a:p>
            <a:r>
              <a:rPr lang="en-US" sz="3200" b="0" dirty="0">
                <a:latin typeface="Century Gothic" panose="020B0502020202020204" pitchFamily="34" charset="0"/>
                <a:cs typeface="Segoe UI" panose="020B0502040204020203" pitchFamily="34" charset="0"/>
              </a:rPr>
              <a:t>The date of the most recently completed RFP (if applicable) for the requested service(s)</a:t>
            </a:r>
          </a:p>
          <a:p>
            <a:r>
              <a:rPr lang="en-US" sz="3200" b="0" dirty="0">
                <a:latin typeface="Century Gothic" panose="020B0502020202020204" pitchFamily="34" charset="0"/>
                <a:cs typeface="Segoe UI" panose="020B0502040204020203" pitchFamily="34" charset="0"/>
              </a:rPr>
              <a:t>The status of the current RFP for the services requested </a:t>
            </a:r>
          </a:p>
          <a:p>
            <a:r>
              <a:rPr lang="en-US" sz="3200" b="0" dirty="0">
                <a:latin typeface="Century Gothic" panose="020B0502020202020204" pitchFamily="34" charset="0"/>
                <a:cs typeface="Segoe UI" panose="020B0502040204020203" pitchFamily="34" charset="0"/>
              </a:rPr>
              <a:t>The proposed schedule of events for the RFP </a:t>
            </a:r>
          </a:p>
          <a:p>
            <a:r>
              <a:rPr lang="en-US" sz="3200" b="0" dirty="0">
                <a:latin typeface="Century Gothic" panose="020B0502020202020204" pitchFamily="34" charset="0"/>
                <a:cs typeface="Segoe UI" panose="020B0502040204020203" pitchFamily="34" charset="0"/>
              </a:rPr>
              <a:t>A proposed draft emergency contract (unsigned) that includes the proposed terms and amount</a:t>
            </a:r>
          </a:p>
          <a:p>
            <a:r>
              <a:rPr lang="en-US" sz="3200" b="0" dirty="0">
                <a:latin typeface="Century Gothic" panose="020B0502020202020204" pitchFamily="34" charset="0"/>
                <a:cs typeface="Segoe UI" panose="020B0502040204020203" pitchFamily="34" charset="0"/>
              </a:rPr>
              <a:t>Cost justification</a:t>
            </a:r>
          </a:p>
          <a:p>
            <a:endParaRPr lang="en-US" sz="3200" dirty="0"/>
          </a:p>
        </p:txBody>
      </p:sp>
    </p:spTree>
    <p:extLst>
      <p:ext uri="{BB962C8B-B14F-4D97-AF65-F5344CB8AC3E}">
        <p14:creationId xmlns:p14="http://schemas.microsoft.com/office/powerpoint/2010/main" val="41636085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150" y="352063"/>
            <a:ext cx="11522872" cy="695901"/>
          </a:xfrm>
        </p:spPr>
        <p:txBody>
          <a:bodyPr/>
          <a:lstStyle/>
          <a:p>
            <a:r>
              <a:rPr lang="en-US" b="1" dirty="0">
                <a:latin typeface="Century Gothic" panose="020B0502020202020204" pitchFamily="34" charset="0"/>
              </a:rPr>
              <a:t>     Emergency </a:t>
            </a:r>
            <a:r>
              <a:rPr lang="en-US" b="1" dirty="0" err="1">
                <a:latin typeface="Century Gothic" panose="020B0502020202020204" pitchFamily="34" charset="0"/>
              </a:rPr>
              <a:t>LaGov</a:t>
            </a:r>
            <a:r>
              <a:rPr lang="en-US" b="1" dirty="0">
                <a:latin typeface="Century Gothic" panose="020B0502020202020204" pitchFamily="34" charset="0"/>
              </a:rPr>
              <a:t> Shopping Cart</a:t>
            </a:r>
          </a:p>
        </p:txBody>
      </p:sp>
      <p:sp>
        <p:nvSpPr>
          <p:cNvPr id="3" name="Content Placeholder 2"/>
          <p:cNvSpPr>
            <a:spLocks noGrp="1"/>
          </p:cNvSpPr>
          <p:nvPr>
            <p:ph idx="4294967295"/>
          </p:nvPr>
        </p:nvSpPr>
        <p:spPr>
          <a:xfrm>
            <a:off x="395150" y="1191802"/>
            <a:ext cx="11100165" cy="4232953"/>
          </a:xfrm>
          <a:prstGeom prst="rect">
            <a:avLst/>
          </a:prstGeom>
        </p:spPr>
        <p:txBody>
          <a:bodyPr/>
          <a:lstStyle/>
          <a:p>
            <a:pPr marL="0" indent="0">
              <a:buClr>
                <a:schemeClr val="accent1"/>
              </a:buClr>
              <a:buNone/>
            </a:pPr>
            <a:r>
              <a:rPr lang="en-US" sz="2400" dirty="0">
                <a:latin typeface="Century Gothic" panose="020B0502020202020204" pitchFamily="34" charset="0"/>
              </a:rPr>
              <a:t>Navigate to : Item overview – Details – Item Data – LaGov Service Type and LaGov Process Type</a:t>
            </a:r>
          </a:p>
          <a:p>
            <a:pPr marL="0" indent="0">
              <a:buClr>
                <a:schemeClr val="accent1"/>
              </a:buClr>
              <a:buNone/>
            </a:pPr>
            <a:endParaRPr lang="en-US" sz="3200" dirty="0">
              <a:latin typeface="Century Gothic" panose="020B0502020202020204" pitchFamily="34" charset="0"/>
            </a:endParaRPr>
          </a:p>
          <a:p>
            <a:pPr marL="0" indent="0">
              <a:buClr>
                <a:schemeClr val="accent1"/>
              </a:buClr>
              <a:buNone/>
            </a:pPr>
            <a:endParaRPr lang="en-US" sz="3200" dirty="0">
              <a:latin typeface="Century Gothic" panose="020B0502020202020204" pitchFamily="34" charset="0"/>
            </a:endParaRPr>
          </a:p>
          <a:p>
            <a:pPr marL="0" indent="0">
              <a:buClr>
                <a:schemeClr val="accent1"/>
              </a:buClr>
              <a:buNone/>
            </a:pPr>
            <a:r>
              <a:rPr lang="en-US" sz="2400" dirty="0">
                <a:latin typeface="Century Gothic" panose="020B0502020202020204" pitchFamily="34" charset="0"/>
              </a:rPr>
              <a:t>                 Navigate to:  Item Overview – Details – Agency </a:t>
            </a:r>
          </a:p>
        </p:txBody>
      </p:sp>
      <p:pic>
        <p:nvPicPr>
          <p:cNvPr id="6" name="Picture 5" descr="Screenshot of LaGov showing the fields to fill out for Process and Service Type"/>
          <p:cNvPicPr>
            <a:picLocks noChangeAspect="1"/>
          </p:cNvPicPr>
          <p:nvPr/>
        </p:nvPicPr>
        <p:blipFill>
          <a:blip r:embed="rId3"/>
          <a:stretch>
            <a:fillRect/>
          </a:stretch>
        </p:blipFill>
        <p:spPr>
          <a:xfrm>
            <a:off x="3369925" y="1962365"/>
            <a:ext cx="4541176" cy="1006866"/>
          </a:xfrm>
          <a:prstGeom prst="rect">
            <a:avLst/>
          </a:prstGeom>
        </p:spPr>
      </p:pic>
      <p:pic>
        <p:nvPicPr>
          <p:cNvPr id="7" name="Picture 6" descr="Screenshot of LaGov showing the Item Overview, Details, Agency tab"/>
          <p:cNvPicPr>
            <a:picLocks noChangeAspect="1"/>
          </p:cNvPicPr>
          <p:nvPr/>
        </p:nvPicPr>
        <p:blipFill>
          <a:blip r:embed="rId4"/>
          <a:stretch>
            <a:fillRect/>
          </a:stretch>
        </p:blipFill>
        <p:spPr>
          <a:xfrm>
            <a:off x="1393780" y="3556893"/>
            <a:ext cx="9102903" cy="2638425"/>
          </a:xfrm>
          <a:prstGeom prst="rect">
            <a:avLst/>
          </a:prstGeom>
        </p:spPr>
      </p:pic>
    </p:spTree>
    <p:extLst>
      <p:ext uri="{BB962C8B-B14F-4D97-AF65-F5344CB8AC3E}">
        <p14:creationId xmlns:p14="http://schemas.microsoft.com/office/powerpoint/2010/main" val="19635643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8623" y="352063"/>
            <a:ext cx="7014754" cy="695901"/>
          </a:xfrm>
        </p:spPr>
        <p:txBody>
          <a:bodyPr/>
          <a:lstStyle/>
          <a:p>
            <a:r>
              <a:rPr lang="en-US" b="1" dirty="0">
                <a:latin typeface="Century Gothic" panose="020B0502020202020204" pitchFamily="34" charset="0"/>
              </a:rPr>
              <a:t>What is a Sole Source?</a:t>
            </a:r>
          </a:p>
        </p:txBody>
      </p:sp>
      <p:sp>
        <p:nvSpPr>
          <p:cNvPr id="3" name="Content Placeholder 2"/>
          <p:cNvSpPr>
            <a:spLocks noGrp="1"/>
          </p:cNvSpPr>
          <p:nvPr>
            <p:ph idx="4294967295"/>
          </p:nvPr>
        </p:nvSpPr>
        <p:spPr>
          <a:xfrm>
            <a:off x="395150" y="1593124"/>
            <a:ext cx="11100165" cy="3584666"/>
          </a:xfrm>
          <a:prstGeom prst="rect">
            <a:avLst/>
          </a:prstGeom>
        </p:spPr>
        <p:txBody>
          <a:bodyPr/>
          <a:lstStyle/>
          <a:p>
            <a:pPr>
              <a:buClr>
                <a:schemeClr val="accent1"/>
              </a:buClr>
            </a:pPr>
            <a:r>
              <a:rPr lang="en-US" sz="3200" dirty="0">
                <a:latin typeface="Century Gothic" panose="020B0502020202020204" pitchFamily="34" charset="0"/>
              </a:rPr>
              <a:t>Only one source exists for the services requested by the using agency</a:t>
            </a:r>
          </a:p>
          <a:p>
            <a:pPr>
              <a:buClr>
                <a:schemeClr val="accent1"/>
              </a:buClr>
            </a:pPr>
            <a:endParaRPr lang="en-US" sz="3200" dirty="0">
              <a:latin typeface="Century Gothic" panose="020B0502020202020204" pitchFamily="34" charset="0"/>
            </a:endParaRPr>
          </a:p>
          <a:p>
            <a:pPr>
              <a:buClr>
                <a:schemeClr val="accent1"/>
              </a:buClr>
            </a:pPr>
            <a:r>
              <a:rPr lang="en-US" sz="3200" dirty="0">
                <a:latin typeface="Century Gothic" panose="020B0502020202020204" pitchFamily="34" charset="0"/>
              </a:rPr>
              <a:t>Sole Source contracts are authorized by La. R.S. 39:1600E, La. R.S. 39:1619B(1) and LAC 34:V.901</a:t>
            </a:r>
          </a:p>
        </p:txBody>
      </p:sp>
    </p:spTree>
    <p:extLst>
      <p:ext uri="{BB962C8B-B14F-4D97-AF65-F5344CB8AC3E}">
        <p14:creationId xmlns:p14="http://schemas.microsoft.com/office/powerpoint/2010/main" val="2751656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11629" y="365125"/>
            <a:ext cx="11168743" cy="1060450"/>
          </a:xfrm>
          <a:prstGeom prst="rect">
            <a:avLst/>
          </a:prstGeom>
        </p:spPr>
        <p:txBody>
          <a:bodyPr/>
          <a:lstStyle/>
          <a:p>
            <a:r>
              <a:rPr lang="en-US" b="1" dirty="0">
                <a:solidFill>
                  <a:srgbClr val="002060"/>
                </a:solidFill>
                <a:latin typeface="Century Gothic" panose="020B0502020202020204" pitchFamily="34" charset="0"/>
                <a:cs typeface="Segoe UI" panose="020B0502040204020203" pitchFamily="34" charset="0"/>
              </a:rPr>
              <a:t>Laws that Govern Professional Contracts </a:t>
            </a:r>
          </a:p>
        </p:txBody>
      </p:sp>
      <p:sp>
        <p:nvSpPr>
          <p:cNvPr id="3" name="Content Placeholder 2"/>
          <p:cNvSpPr>
            <a:spLocks noGrp="1"/>
          </p:cNvSpPr>
          <p:nvPr>
            <p:ph idx="4294967295"/>
          </p:nvPr>
        </p:nvSpPr>
        <p:spPr>
          <a:xfrm>
            <a:off x="1524000" y="1558699"/>
            <a:ext cx="10344150" cy="4159250"/>
          </a:xfrm>
          <a:prstGeom prst="rect">
            <a:avLst/>
          </a:prstGeom>
        </p:spPr>
        <p:txBody>
          <a:bodyPr/>
          <a:lstStyle/>
          <a:p>
            <a:pPr>
              <a:lnSpc>
                <a:spcPct val="100000"/>
              </a:lnSpc>
              <a:spcBef>
                <a:spcPts val="600"/>
              </a:spcBef>
              <a:spcAft>
                <a:spcPts val="600"/>
              </a:spcAft>
              <a:buSzPct val="94642"/>
              <a:tabLst>
                <a:tab pos="285750" algn="l"/>
              </a:tabLst>
            </a:pPr>
            <a:r>
              <a:rPr lang="en-US" spc="-10" dirty="0">
                <a:latin typeface="Century Gothic" panose="020B0502020202020204" pitchFamily="34" charset="0"/>
                <a:cs typeface="Segoe UI" panose="020B0502040204020203" pitchFamily="34" charset="0"/>
              </a:rPr>
              <a:t>Louisiana</a:t>
            </a:r>
            <a:r>
              <a:rPr lang="en-US" dirty="0">
                <a:latin typeface="Century Gothic" panose="020B0502020202020204" pitchFamily="34" charset="0"/>
                <a:cs typeface="Segoe UI" panose="020B0502040204020203" pitchFamily="34" charset="0"/>
              </a:rPr>
              <a:t> </a:t>
            </a:r>
            <a:r>
              <a:rPr lang="en-US" spc="-10" dirty="0">
                <a:latin typeface="Century Gothic" panose="020B0502020202020204" pitchFamily="34" charset="0"/>
                <a:cs typeface="Segoe UI" panose="020B0502040204020203" pitchFamily="34" charset="0"/>
              </a:rPr>
              <a:t>Constitution</a:t>
            </a:r>
          </a:p>
          <a:p>
            <a:pPr>
              <a:lnSpc>
                <a:spcPct val="100000"/>
              </a:lnSpc>
              <a:spcBef>
                <a:spcPts val="600"/>
              </a:spcBef>
              <a:spcAft>
                <a:spcPts val="600"/>
              </a:spcAft>
              <a:buSzPct val="94642"/>
              <a:tabLst>
                <a:tab pos="285750" algn="l"/>
              </a:tabLst>
            </a:pPr>
            <a:r>
              <a:rPr lang="en-US" spc="-10" dirty="0">
                <a:latin typeface="Century Gothic" panose="020B0502020202020204" pitchFamily="34" charset="0"/>
                <a:cs typeface="Segoe UI" panose="020B0502040204020203" pitchFamily="34" charset="0"/>
              </a:rPr>
              <a:t>Louisiana</a:t>
            </a:r>
            <a:r>
              <a:rPr lang="en-US" spc="30" dirty="0">
                <a:latin typeface="Century Gothic" panose="020B0502020202020204" pitchFamily="34" charset="0"/>
                <a:cs typeface="Segoe UI" panose="020B0502040204020203" pitchFamily="34" charset="0"/>
              </a:rPr>
              <a:t> </a:t>
            </a:r>
            <a:r>
              <a:rPr lang="en-US" spc="-15" dirty="0">
                <a:latin typeface="Century Gothic" panose="020B0502020202020204" pitchFamily="34" charset="0"/>
                <a:cs typeface="Segoe UI" panose="020B0502040204020203" pitchFamily="34" charset="0"/>
              </a:rPr>
              <a:t>Revised</a:t>
            </a:r>
            <a:r>
              <a:rPr lang="en-US" spc="15" dirty="0">
                <a:latin typeface="Century Gothic" panose="020B0502020202020204" pitchFamily="34" charset="0"/>
                <a:cs typeface="Segoe UI" panose="020B0502040204020203" pitchFamily="34" charset="0"/>
              </a:rPr>
              <a:t> </a:t>
            </a:r>
            <a:r>
              <a:rPr lang="en-US" spc="-15" dirty="0">
                <a:latin typeface="Century Gothic" panose="020B0502020202020204" pitchFamily="34" charset="0"/>
                <a:cs typeface="Segoe UI" panose="020B0502040204020203" pitchFamily="34" charset="0"/>
              </a:rPr>
              <a:t>Statutes</a:t>
            </a:r>
            <a:r>
              <a:rPr lang="en-US" spc="20" dirty="0">
                <a:latin typeface="Century Gothic" panose="020B0502020202020204" pitchFamily="34" charset="0"/>
                <a:cs typeface="Segoe UI" panose="020B0502040204020203" pitchFamily="34" charset="0"/>
              </a:rPr>
              <a:t> </a:t>
            </a:r>
            <a:r>
              <a:rPr lang="en-US" spc="-5" dirty="0">
                <a:latin typeface="Century Gothic" panose="020B0502020202020204" pitchFamily="34" charset="0"/>
                <a:cs typeface="Segoe UI" panose="020B0502040204020203" pitchFamily="34" charset="0"/>
              </a:rPr>
              <a:t>39:1551-1755</a:t>
            </a:r>
            <a:endParaRPr lang="en-US" dirty="0">
              <a:latin typeface="Century Gothic" panose="020B0502020202020204" pitchFamily="34" charset="0"/>
              <a:cs typeface="Segoe UI" panose="020B0502040204020203" pitchFamily="34" charset="0"/>
            </a:endParaRPr>
          </a:p>
          <a:p>
            <a:pPr>
              <a:lnSpc>
                <a:spcPct val="100000"/>
              </a:lnSpc>
              <a:spcBef>
                <a:spcPts val="600"/>
              </a:spcBef>
              <a:spcAft>
                <a:spcPts val="600"/>
              </a:spcAft>
              <a:buSzPct val="94642"/>
              <a:tabLst>
                <a:tab pos="285750" algn="l"/>
              </a:tabLst>
            </a:pPr>
            <a:r>
              <a:rPr lang="en-US" spc="-10" dirty="0">
                <a:latin typeface="Century Gothic" panose="020B0502020202020204" pitchFamily="34" charset="0"/>
                <a:cs typeface="Segoe UI" panose="020B0502040204020203" pitchFamily="34" charset="0"/>
              </a:rPr>
              <a:t>Louisiana</a:t>
            </a:r>
            <a:r>
              <a:rPr lang="en-US" spc="20" dirty="0">
                <a:latin typeface="Century Gothic" panose="020B0502020202020204" pitchFamily="34" charset="0"/>
                <a:cs typeface="Segoe UI" panose="020B0502040204020203" pitchFamily="34" charset="0"/>
              </a:rPr>
              <a:t> </a:t>
            </a:r>
            <a:r>
              <a:rPr lang="en-US" spc="-15" dirty="0">
                <a:latin typeface="Century Gothic" panose="020B0502020202020204" pitchFamily="34" charset="0"/>
                <a:cs typeface="Segoe UI" panose="020B0502040204020203" pitchFamily="34" charset="0"/>
              </a:rPr>
              <a:t>Administrative</a:t>
            </a:r>
            <a:r>
              <a:rPr lang="en-US" spc="40" dirty="0">
                <a:latin typeface="Century Gothic" panose="020B0502020202020204" pitchFamily="34" charset="0"/>
                <a:cs typeface="Segoe UI" panose="020B0502040204020203" pitchFamily="34" charset="0"/>
              </a:rPr>
              <a:t> </a:t>
            </a:r>
            <a:r>
              <a:rPr lang="en-US" spc="-10" dirty="0">
                <a:latin typeface="Century Gothic" panose="020B0502020202020204" pitchFamily="34" charset="0"/>
                <a:cs typeface="Segoe UI" panose="020B0502040204020203" pitchFamily="34" charset="0"/>
              </a:rPr>
              <a:t>Code</a:t>
            </a:r>
            <a:r>
              <a:rPr lang="en-US" spc="15" dirty="0">
                <a:latin typeface="Century Gothic" panose="020B0502020202020204" pitchFamily="34" charset="0"/>
                <a:cs typeface="Segoe UI" panose="020B0502040204020203" pitchFamily="34" charset="0"/>
              </a:rPr>
              <a:t> </a:t>
            </a:r>
            <a:r>
              <a:rPr lang="en-US" spc="-5" dirty="0">
                <a:latin typeface="Century Gothic" panose="020B0502020202020204" pitchFamily="34" charset="0"/>
                <a:cs typeface="Segoe UI" panose="020B0502040204020203" pitchFamily="34" charset="0"/>
              </a:rPr>
              <a:t>Title 34,</a:t>
            </a:r>
            <a:r>
              <a:rPr lang="en-US" spc="30" dirty="0">
                <a:latin typeface="Century Gothic" panose="020B0502020202020204" pitchFamily="34" charset="0"/>
                <a:cs typeface="Segoe UI" panose="020B0502040204020203" pitchFamily="34" charset="0"/>
              </a:rPr>
              <a:t> </a:t>
            </a:r>
            <a:r>
              <a:rPr lang="en-US" spc="-20" dirty="0">
                <a:latin typeface="Century Gothic" panose="020B0502020202020204" pitchFamily="34" charset="0"/>
                <a:cs typeface="Segoe UI" panose="020B0502040204020203" pitchFamily="34" charset="0"/>
              </a:rPr>
              <a:t>Part</a:t>
            </a:r>
            <a:r>
              <a:rPr lang="en-US" spc="-5" dirty="0">
                <a:latin typeface="Century Gothic" panose="020B0502020202020204" pitchFamily="34" charset="0"/>
                <a:cs typeface="Segoe UI" panose="020B0502040204020203" pitchFamily="34" charset="0"/>
              </a:rPr>
              <a:t> V</a:t>
            </a:r>
            <a:endParaRPr lang="en-US" dirty="0">
              <a:latin typeface="Century Gothic" panose="020B0502020202020204" pitchFamily="34" charset="0"/>
              <a:cs typeface="Segoe UI" panose="020B0502040204020203" pitchFamily="34" charset="0"/>
            </a:endParaRPr>
          </a:p>
          <a:p>
            <a:pPr>
              <a:lnSpc>
                <a:spcPct val="100000"/>
              </a:lnSpc>
              <a:spcBef>
                <a:spcPts val="600"/>
              </a:spcBef>
              <a:buSzPct val="94642"/>
              <a:tabLst>
                <a:tab pos="285750" algn="l"/>
              </a:tabLst>
            </a:pPr>
            <a:r>
              <a:rPr lang="en-US" spc="-15" dirty="0">
                <a:latin typeface="Century Gothic" panose="020B0502020202020204" pitchFamily="34" charset="0"/>
                <a:cs typeface="Segoe UI" panose="020B0502040204020203" pitchFamily="34" charset="0"/>
              </a:rPr>
              <a:t>Executive</a:t>
            </a:r>
            <a:r>
              <a:rPr lang="en-US" spc="-35" dirty="0">
                <a:latin typeface="Century Gothic" panose="020B0502020202020204" pitchFamily="34" charset="0"/>
                <a:cs typeface="Segoe UI" panose="020B0502040204020203" pitchFamily="34" charset="0"/>
              </a:rPr>
              <a:t> </a:t>
            </a:r>
            <a:r>
              <a:rPr lang="en-US" spc="-20" dirty="0">
                <a:latin typeface="Century Gothic" panose="020B0502020202020204" pitchFamily="34" charset="0"/>
                <a:cs typeface="Segoe UI" panose="020B0502040204020203" pitchFamily="34" charset="0"/>
              </a:rPr>
              <a:t>Orders</a:t>
            </a:r>
            <a:endParaRPr lang="en-US" dirty="0">
              <a:latin typeface="Century Gothic" panose="020B0502020202020204" pitchFamily="34" charset="0"/>
              <a:cs typeface="Segoe UI" panose="020B0502040204020203" pitchFamily="34" charset="0"/>
            </a:endParaRPr>
          </a:p>
          <a:p>
            <a:pPr marL="640080" lvl="1">
              <a:lnSpc>
                <a:spcPct val="100000"/>
              </a:lnSpc>
              <a:spcBef>
                <a:spcPts val="300"/>
              </a:spcBef>
              <a:buClr>
                <a:srgbClr val="7EB0DE"/>
              </a:buClr>
              <a:buSzPct val="83928"/>
              <a:tabLst>
                <a:tab pos="653415" algn="l"/>
              </a:tabLst>
            </a:pPr>
            <a:r>
              <a:rPr lang="en-US" sz="2800" spc="-5" dirty="0">
                <a:latin typeface="Century Gothic" panose="020B0502020202020204" pitchFamily="34" charset="0"/>
                <a:cs typeface="Segoe UI" panose="020B0502040204020203" pitchFamily="34" charset="0"/>
              </a:rPr>
              <a:t>JML 24-113</a:t>
            </a:r>
            <a:r>
              <a:rPr lang="en-US" sz="2800" spc="35" dirty="0">
                <a:latin typeface="Century Gothic" panose="020B0502020202020204" pitchFamily="34" charset="0"/>
                <a:cs typeface="Segoe UI" panose="020B0502040204020203" pitchFamily="34" charset="0"/>
              </a:rPr>
              <a:t>:	</a:t>
            </a:r>
            <a:r>
              <a:rPr lang="en-US" sz="2800" spc="-15" dirty="0">
                <a:latin typeface="Century Gothic" panose="020B0502020202020204" pitchFamily="34" charset="0"/>
                <a:cs typeface="Segoe UI" panose="020B0502040204020203" pitchFamily="34" charset="0"/>
              </a:rPr>
              <a:t>Cooperative</a:t>
            </a:r>
            <a:r>
              <a:rPr lang="en-US" sz="2800" spc="-10" dirty="0">
                <a:latin typeface="Century Gothic" panose="020B0502020202020204" pitchFamily="34" charset="0"/>
                <a:cs typeface="Segoe UI" panose="020B0502040204020203" pitchFamily="34" charset="0"/>
              </a:rPr>
              <a:t> </a:t>
            </a:r>
            <a:r>
              <a:rPr lang="en-US" sz="2800" spc="-20" dirty="0">
                <a:latin typeface="Century Gothic" panose="020B0502020202020204" pitchFamily="34" charset="0"/>
                <a:cs typeface="Segoe UI" panose="020B0502040204020203" pitchFamily="34" charset="0"/>
              </a:rPr>
              <a:t>Endeavors</a:t>
            </a:r>
            <a:endParaRPr lang="en-US" sz="2800" dirty="0">
              <a:latin typeface="Century Gothic" panose="020B0502020202020204" pitchFamily="34" charset="0"/>
              <a:cs typeface="Segoe UI" panose="020B0502040204020203" pitchFamily="34" charset="0"/>
            </a:endParaRPr>
          </a:p>
          <a:p>
            <a:pPr marL="640080" lvl="1">
              <a:lnSpc>
                <a:spcPct val="100000"/>
              </a:lnSpc>
              <a:spcBef>
                <a:spcPts val="300"/>
              </a:spcBef>
              <a:buClr>
                <a:srgbClr val="7EB0DE"/>
              </a:buClr>
              <a:buSzPct val="83928"/>
              <a:tabLst>
                <a:tab pos="653415" algn="l"/>
              </a:tabLst>
            </a:pPr>
            <a:r>
              <a:rPr lang="en-US" sz="2800" spc="-5" dirty="0">
                <a:latin typeface="Century Gothic" panose="020B0502020202020204" pitchFamily="34" charset="0"/>
                <a:cs typeface="Segoe UI" panose="020B0502040204020203" pitchFamily="34" charset="0"/>
              </a:rPr>
              <a:t>JML 24-115:	</a:t>
            </a:r>
            <a:r>
              <a:rPr lang="en-US" sz="2800" spc="-10" dirty="0">
                <a:latin typeface="Century Gothic" panose="020B0502020202020204" pitchFamily="34" charset="0"/>
                <a:cs typeface="Segoe UI" panose="020B0502040204020203" pitchFamily="34" charset="0"/>
              </a:rPr>
              <a:t>Line</a:t>
            </a:r>
            <a:r>
              <a:rPr lang="en-US" sz="2800" spc="-15" dirty="0">
                <a:latin typeface="Century Gothic" panose="020B0502020202020204" pitchFamily="34" charset="0"/>
                <a:cs typeface="Segoe UI" panose="020B0502040204020203" pitchFamily="34" charset="0"/>
              </a:rPr>
              <a:t> </a:t>
            </a:r>
            <a:r>
              <a:rPr lang="en-US" sz="2800" spc="-10" dirty="0">
                <a:latin typeface="Century Gothic" panose="020B0502020202020204" pitchFamily="34" charset="0"/>
                <a:cs typeface="Segoe UI" panose="020B0502040204020203" pitchFamily="34" charset="0"/>
              </a:rPr>
              <a:t>Item</a:t>
            </a:r>
            <a:r>
              <a:rPr lang="en-US" sz="2800" spc="-5" dirty="0">
                <a:latin typeface="Century Gothic" panose="020B0502020202020204" pitchFamily="34" charset="0"/>
                <a:cs typeface="Segoe UI" panose="020B0502040204020203" pitchFamily="34" charset="0"/>
              </a:rPr>
              <a:t> </a:t>
            </a:r>
            <a:r>
              <a:rPr lang="en-US" sz="2800" spc="-10" dirty="0">
                <a:latin typeface="Century Gothic" panose="020B0502020202020204" pitchFamily="34" charset="0"/>
                <a:cs typeface="Segoe UI" panose="020B0502040204020203" pitchFamily="34" charset="0"/>
              </a:rPr>
              <a:t>Appropriations CEA</a:t>
            </a:r>
            <a:endParaRPr lang="en-US" sz="2800" dirty="0">
              <a:latin typeface="Century Gothic" panose="020B0502020202020204" pitchFamily="34" charset="0"/>
              <a:cs typeface="Segoe UI" panose="020B0502040204020203" pitchFamily="34" charset="0"/>
            </a:endParaRPr>
          </a:p>
        </p:txBody>
      </p:sp>
    </p:spTree>
    <p:extLst>
      <p:ext uri="{BB962C8B-B14F-4D97-AF65-F5344CB8AC3E}">
        <p14:creationId xmlns:p14="http://schemas.microsoft.com/office/powerpoint/2010/main" val="4588554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88623" y="352063"/>
            <a:ext cx="7014754" cy="695901"/>
          </a:xfrm>
        </p:spPr>
        <p:txBody>
          <a:bodyPr/>
          <a:lstStyle/>
          <a:p>
            <a:r>
              <a:rPr lang="en-US" b="1" dirty="0">
                <a:latin typeface="Century Gothic" panose="020B0502020202020204" pitchFamily="34" charset="0"/>
              </a:rPr>
              <a:t>Sole Source Examples</a:t>
            </a:r>
          </a:p>
        </p:txBody>
      </p:sp>
      <p:sp>
        <p:nvSpPr>
          <p:cNvPr id="3" name="Content Placeholder 2"/>
          <p:cNvSpPr>
            <a:spLocks noGrp="1"/>
          </p:cNvSpPr>
          <p:nvPr>
            <p:ph idx="4294967295"/>
          </p:nvPr>
        </p:nvSpPr>
        <p:spPr>
          <a:xfrm>
            <a:off x="395150" y="1207770"/>
            <a:ext cx="11655336" cy="3375165"/>
          </a:xfrm>
          <a:prstGeom prst="rect">
            <a:avLst/>
          </a:prstGeom>
        </p:spPr>
        <p:txBody>
          <a:bodyPr/>
          <a:lstStyle/>
          <a:p>
            <a:pPr>
              <a:buClr>
                <a:schemeClr val="accent1"/>
              </a:buClr>
            </a:pPr>
            <a:endParaRPr lang="en-US" dirty="0">
              <a:latin typeface="Century Gothic" panose="020B0502020202020204" pitchFamily="34" charset="0"/>
            </a:endParaRPr>
          </a:p>
          <a:p>
            <a:pPr lvl="0">
              <a:buClr>
                <a:schemeClr val="accent1"/>
              </a:buClr>
            </a:pPr>
            <a:r>
              <a:rPr lang="en-US" dirty="0">
                <a:latin typeface="Century Gothic" panose="020B0502020202020204" pitchFamily="34" charset="0"/>
              </a:rPr>
              <a:t>Contractor is the only entity that provides the scope of services required by the using agency</a:t>
            </a:r>
          </a:p>
          <a:p>
            <a:pPr lvl="0">
              <a:buClr>
                <a:schemeClr val="accent1"/>
              </a:buClr>
            </a:pPr>
            <a:endParaRPr lang="en-US" dirty="0">
              <a:latin typeface="Century Gothic" panose="020B0502020202020204" pitchFamily="34" charset="0"/>
            </a:endParaRPr>
          </a:p>
          <a:p>
            <a:pPr lvl="0">
              <a:buClr>
                <a:schemeClr val="accent1"/>
              </a:buClr>
            </a:pPr>
            <a:r>
              <a:rPr lang="en-US" dirty="0">
                <a:latin typeface="Century Gothic" panose="020B0502020202020204" pitchFamily="34" charset="0"/>
              </a:rPr>
              <a:t>Contractor is the owner of the source code or proprietary software</a:t>
            </a:r>
          </a:p>
          <a:p>
            <a:pPr lvl="0">
              <a:buClr>
                <a:schemeClr val="accent1"/>
              </a:buClr>
            </a:pPr>
            <a:endParaRPr lang="en-US" dirty="0">
              <a:latin typeface="Century Gothic" panose="020B0502020202020204" pitchFamily="34" charset="0"/>
            </a:endParaRPr>
          </a:p>
          <a:p>
            <a:pPr lvl="0">
              <a:buClr>
                <a:schemeClr val="accent1"/>
              </a:buClr>
            </a:pPr>
            <a:r>
              <a:rPr lang="en-US" dirty="0">
                <a:latin typeface="Century Gothic" panose="020B0502020202020204" pitchFamily="34" charset="0"/>
              </a:rPr>
              <a:t>Contractor is the single source with the unique capabilities to perform the service</a:t>
            </a:r>
          </a:p>
          <a:p>
            <a:pPr>
              <a:buClr>
                <a:schemeClr val="accent1"/>
              </a:buClr>
            </a:pPr>
            <a:endParaRPr lang="en-US" dirty="0">
              <a:latin typeface="Century Gothic" panose="020B0502020202020204" pitchFamily="34" charset="0"/>
            </a:endParaRPr>
          </a:p>
        </p:txBody>
      </p:sp>
    </p:spTree>
    <p:extLst>
      <p:ext uri="{BB962C8B-B14F-4D97-AF65-F5344CB8AC3E}">
        <p14:creationId xmlns:p14="http://schemas.microsoft.com/office/powerpoint/2010/main" val="29329038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3EEDC-9C70-490B-0689-838BBFBD8C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1789DA-4A64-966C-9311-F0E5101B8B9F}"/>
              </a:ext>
            </a:extLst>
          </p:cNvPr>
          <p:cNvSpPr>
            <a:spLocks noGrp="1"/>
          </p:cNvSpPr>
          <p:nvPr>
            <p:ph type="title"/>
          </p:nvPr>
        </p:nvSpPr>
        <p:spPr>
          <a:xfrm>
            <a:off x="838200" y="365126"/>
            <a:ext cx="11239500" cy="793824"/>
          </a:xfrm>
        </p:spPr>
        <p:txBody>
          <a:bodyPr/>
          <a:lstStyle/>
          <a:p>
            <a:r>
              <a:rPr lang="en-US" sz="4400" b="1" dirty="0">
                <a:solidFill>
                  <a:schemeClr val="accent5">
                    <a:lumMod val="75000"/>
                  </a:schemeClr>
                </a:solidFill>
                <a:latin typeface="Century Gothic" panose="020B0502020202020204" pitchFamily="34" charset="0"/>
                <a:cs typeface="Segoe UI" panose="020B0502040204020203" pitchFamily="34" charset="0"/>
              </a:rPr>
              <a:t>Submitting Sole Source Contracts to OSP </a:t>
            </a:r>
            <a:endParaRPr lang="en-US" dirty="0"/>
          </a:p>
        </p:txBody>
      </p:sp>
      <p:sp>
        <p:nvSpPr>
          <p:cNvPr id="3" name="Content Placeholder 2">
            <a:extLst>
              <a:ext uri="{FF2B5EF4-FFF2-40B4-BE49-F238E27FC236}">
                <a16:creationId xmlns:a16="http://schemas.microsoft.com/office/drawing/2014/main" id="{F63EBCBC-02DF-BFEE-5526-22A112EBBDAC}"/>
              </a:ext>
            </a:extLst>
          </p:cNvPr>
          <p:cNvSpPr>
            <a:spLocks noGrp="1"/>
          </p:cNvSpPr>
          <p:nvPr>
            <p:ph idx="1"/>
          </p:nvPr>
        </p:nvSpPr>
        <p:spPr>
          <a:xfrm>
            <a:off x="228600" y="1493137"/>
            <a:ext cx="11963400" cy="4755263"/>
          </a:xfrm>
        </p:spPr>
        <p:txBody>
          <a:bodyPr/>
          <a:lstStyle/>
          <a:p>
            <a:pPr marL="0" indent="0">
              <a:buNone/>
            </a:pPr>
            <a:r>
              <a:rPr lang="en-US" u="sng" dirty="0">
                <a:latin typeface="Century Gothic" panose="020B0502020202020204" pitchFamily="34" charset="0"/>
              </a:rPr>
              <a:t>LaGov Agencies</a:t>
            </a:r>
          </a:p>
          <a:p>
            <a:pPr lvl="0" defTabSz="889000">
              <a:spcBef>
                <a:spcPct val="0"/>
              </a:spcBef>
            </a:pPr>
            <a:r>
              <a:rPr lang="en-US" kern="1200" spc="-5" dirty="0">
                <a:latin typeface="Century Gothic" panose="020B0502020202020204" pitchFamily="34" charset="0"/>
                <a:cs typeface="Segoe UI" panose="020B0502040204020203" pitchFamily="34" charset="0"/>
              </a:rPr>
              <a:t>Create an </a:t>
            </a:r>
            <a:r>
              <a:rPr lang="en-US" spc="-5" dirty="0">
                <a:latin typeface="Century Gothic" panose="020B0502020202020204" pitchFamily="34" charset="0"/>
                <a:cs typeface="Segoe UI" panose="020B0502040204020203" pitchFamily="34" charset="0"/>
              </a:rPr>
              <a:t>Sole Source</a:t>
            </a:r>
            <a:r>
              <a:rPr lang="en-US" kern="1200" spc="-5" dirty="0">
                <a:latin typeface="Century Gothic" panose="020B0502020202020204" pitchFamily="34" charset="0"/>
                <a:cs typeface="Segoe UI" panose="020B0502040204020203" pitchFamily="34" charset="0"/>
              </a:rPr>
              <a:t> Shopping Cart for pre-approval</a:t>
            </a:r>
          </a:p>
          <a:p>
            <a:pPr defTabSz="889000">
              <a:spcBef>
                <a:spcPct val="0"/>
              </a:spcBef>
            </a:pPr>
            <a:r>
              <a:rPr lang="en-US" dirty="0">
                <a:latin typeface="Century Gothic" panose="020B0502020202020204" pitchFamily="34" charset="0"/>
              </a:rPr>
              <a:t>Make sure to check sole source box when creating shopping cart</a:t>
            </a:r>
          </a:p>
          <a:p>
            <a:pPr defTabSz="889000">
              <a:spcBef>
                <a:spcPct val="0"/>
              </a:spcBef>
            </a:pPr>
            <a:r>
              <a:rPr lang="en-US" kern="1200" spc="-20" dirty="0">
                <a:latin typeface="Century Gothic" panose="020B0502020202020204" pitchFamily="34" charset="0"/>
                <a:cs typeface="Segoe UI" panose="020B0502040204020203" pitchFamily="34" charset="0"/>
              </a:rPr>
              <a:t>Submit with Required Documents</a:t>
            </a:r>
            <a:endParaRPr lang="en-US" kern="1200" dirty="0">
              <a:latin typeface="Century Gothic" panose="020B0502020202020204" pitchFamily="34" charset="0"/>
            </a:endParaRPr>
          </a:p>
          <a:p>
            <a:pPr lvl="0" defTabSz="889000">
              <a:spcBef>
                <a:spcPct val="0"/>
              </a:spcBef>
            </a:pPr>
            <a:endParaRPr lang="en-US" kern="1200" dirty="0">
              <a:latin typeface="Century Gothic" panose="020B0502020202020204" pitchFamily="34" charset="0"/>
            </a:endParaRPr>
          </a:p>
          <a:p>
            <a:pPr defTabSz="889000">
              <a:spcBef>
                <a:spcPct val="0"/>
              </a:spcBef>
            </a:pPr>
            <a:endParaRPr lang="en-US" spc="-20" dirty="0">
              <a:latin typeface="Century Gothic" panose="020B0502020202020204" pitchFamily="34" charset="0"/>
              <a:cs typeface="Segoe UI" panose="020B0502040204020203" pitchFamily="34" charset="0"/>
            </a:endParaRPr>
          </a:p>
          <a:p>
            <a:pPr marL="0" indent="0" defTabSz="889000">
              <a:spcBef>
                <a:spcPct val="0"/>
              </a:spcBef>
              <a:buNone/>
            </a:pPr>
            <a:r>
              <a:rPr lang="en-US" sz="2800" u="sng" kern="1200" spc="-20" dirty="0" err="1">
                <a:latin typeface="Century Gothic" panose="020B0502020202020204" pitchFamily="34" charset="0"/>
                <a:cs typeface="Segoe UI" panose="020B0502040204020203" pitchFamily="34" charset="0"/>
              </a:rPr>
              <a:t>ProAct</a:t>
            </a:r>
            <a:r>
              <a:rPr lang="en-US" sz="2800" u="sng" kern="1200" spc="-20" dirty="0">
                <a:latin typeface="Century Gothic" panose="020B0502020202020204" pitchFamily="34" charset="0"/>
                <a:cs typeface="Segoe UI" panose="020B0502040204020203" pitchFamily="34" charset="0"/>
              </a:rPr>
              <a:t> Agencies</a:t>
            </a:r>
          </a:p>
          <a:p>
            <a:pPr lvl="0" defTabSz="889000">
              <a:spcBef>
                <a:spcPct val="0"/>
              </a:spcBef>
            </a:pPr>
            <a:r>
              <a:rPr lang="en-US" sz="2800" kern="1200" spc="-5" dirty="0">
                <a:latin typeface="Century Gothic" panose="020B0502020202020204" pitchFamily="34" charset="0"/>
                <a:cs typeface="Segoe UI" panose="020B0502040204020203" pitchFamily="34" charset="0"/>
              </a:rPr>
              <a:t>Create a Pre-Approval Transmittal</a:t>
            </a:r>
          </a:p>
          <a:p>
            <a:pPr defTabSz="889000">
              <a:spcBef>
                <a:spcPct val="0"/>
              </a:spcBef>
            </a:pPr>
            <a:r>
              <a:rPr lang="en-US" sz="2800" spc="-20" dirty="0">
                <a:latin typeface="Century Gothic" panose="020B0502020202020204" pitchFamily="34" charset="0"/>
                <a:cs typeface="Segoe UI" panose="020B0502040204020203" pitchFamily="34" charset="0"/>
              </a:rPr>
              <a:t>Submit with Required Documents</a:t>
            </a:r>
            <a:endParaRPr lang="en-US" sz="2800" dirty="0">
              <a:latin typeface="Century Gothic" panose="020B0502020202020204" pitchFamily="34" charset="0"/>
            </a:endParaRPr>
          </a:p>
          <a:p>
            <a:pPr marL="0" lvl="0" indent="0" defTabSz="889000">
              <a:spcBef>
                <a:spcPct val="0"/>
              </a:spcBef>
              <a:buNone/>
            </a:pPr>
            <a:endParaRPr lang="en-US" sz="2800" kern="1200" dirty="0">
              <a:latin typeface="Century Gothic" panose="020B0502020202020204" pitchFamily="34" charset="0"/>
            </a:endParaRPr>
          </a:p>
          <a:p>
            <a:pPr defTabSz="889000">
              <a:spcBef>
                <a:spcPct val="0"/>
              </a:spcBef>
            </a:pPr>
            <a:endParaRPr lang="en-US" sz="2800" kern="1200" dirty="0">
              <a:latin typeface="Century Gothic" panose="020B0502020202020204" pitchFamily="34" charset="0"/>
            </a:endParaRPr>
          </a:p>
          <a:p>
            <a:pPr defTabSz="889000">
              <a:spcBef>
                <a:spcPct val="0"/>
              </a:spcBef>
            </a:pPr>
            <a:endParaRPr lang="en-US" sz="2800" dirty="0">
              <a:latin typeface="Century Gothic" panose="020B0502020202020204" pitchFamily="34" charset="0"/>
            </a:endParaRPr>
          </a:p>
          <a:p>
            <a:pPr lvl="0" defTabSz="889000">
              <a:spcBef>
                <a:spcPct val="0"/>
              </a:spcBef>
            </a:pPr>
            <a:endParaRPr lang="en-US" sz="2800" kern="1200" dirty="0">
              <a:latin typeface="Century Gothic" panose="020B050202020202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21674025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8782" y="255723"/>
            <a:ext cx="12363994" cy="7937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accent5">
                    <a:lumMod val="75000"/>
                  </a:schemeClr>
                </a:solidFill>
                <a:effectLst/>
                <a:uLnTx/>
                <a:uFillTx/>
                <a:latin typeface="Century Gothic" panose="020B0502020202020204" pitchFamily="34" charset="0"/>
                <a:ea typeface="+mj-ea"/>
                <a:cs typeface="Segoe UI" panose="020B0502040204020203" pitchFamily="34" charset="0"/>
              </a:rPr>
              <a:t>Sole Source Contracts – Required Documents</a:t>
            </a:r>
          </a:p>
        </p:txBody>
      </p:sp>
      <p:sp>
        <p:nvSpPr>
          <p:cNvPr id="3" name="TextBox 2"/>
          <p:cNvSpPr txBox="1"/>
          <p:nvPr/>
        </p:nvSpPr>
        <p:spPr>
          <a:xfrm>
            <a:off x="511105" y="1416974"/>
            <a:ext cx="11237283" cy="4339650"/>
          </a:xfrm>
          <a:prstGeom prst="rect">
            <a:avLst/>
          </a:prstGeom>
          <a:noFill/>
        </p:spPr>
        <p:txBody>
          <a:bodyPr wrap="square" rtlCol="0">
            <a:spAutoFit/>
          </a:bodyPr>
          <a:lstStyle/>
          <a:p>
            <a:r>
              <a:rPr lang="en-US" sz="2800" dirty="0">
                <a:latin typeface="Century Gothic" panose="020B0502020202020204" pitchFamily="34" charset="0"/>
              </a:rPr>
              <a:t>Request letter signed by agency head which should include: </a:t>
            </a:r>
          </a:p>
          <a:p>
            <a:endParaRPr lang="en-US" sz="2400" dirty="0">
              <a:latin typeface="Century Gothic" panose="020B0502020202020204" pitchFamily="34" charset="0"/>
            </a:endParaRPr>
          </a:p>
          <a:p>
            <a:pPr marL="285750" indent="-285750">
              <a:buClr>
                <a:srgbClr val="7EB0DE"/>
              </a:buClr>
              <a:buFont typeface="Arial" panose="020B0604020202020204" pitchFamily="34" charset="0"/>
              <a:buChar char="•"/>
            </a:pPr>
            <a:r>
              <a:rPr lang="en-US" sz="2800" dirty="0">
                <a:latin typeface="Century Gothic" panose="020B0502020202020204" pitchFamily="34" charset="0"/>
              </a:rPr>
              <a:t>Why the agency believes the situation qualifies as a sole source</a:t>
            </a:r>
          </a:p>
          <a:p>
            <a:pPr>
              <a:buClr>
                <a:srgbClr val="7EB0DE"/>
              </a:buClr>
            </a:pPr>
            <a:endParaRPr lang="en-US" sz="2800" dirty="0">
              <a:latin typeface="Century Gothic" panose="020B0502020202020204" pitchFamily="34" charset="0"/>
            </a:endParaRPr>
          </a:p>
          <a:p>
            <a:pPr marL="285750" indent="-285750">
              <a:buClr>
                <a:srgbClr val="7EB0DE"/>
              </a:buClr>
              <a:buFont typeface="Arial" panose="020B0604020202020204" pitchFamily="34" charset="0"/>
              <a:buChar char="•"/>
            </a:pPr>
            <a:r>
              <a:rPr lang="en-US" sz="2800" dirty="0">
                <a:latin typeface="Century Gothic" panose="020B0502020202020204" pitchFamily="34" charset="0"/>
              </a:rPr>
              <a:t>The letter must address whether any other sources exist for the requested services</a:t>
            </a:r>
          </a:p>
          <a:p>
            <a:pPr marL="285750" indent="-285750">
              <a:buClr>
                <a:srgbClr val="7EB0DE"/>
              </a:buClr>
              <a:buFont typeface="Arial" panose="020B0604020202020204" pitchFamily="34" charset="0"/>
              <a:buChar char="•"/>
            </a:pPr>
            <a:endParaRPr lang="en-US" sz="2800" dirty="0">
              <a:latin typeface="Century Gothic" panose="020B0502020202020204" pitchFamily="34" charset="0"/>
            </a:endParaRPr>
          </a:p>
          <a:p>
            <a:pPr marL="285750" indent="-285750">
              <a:buClr>
                <a:srgbClr val="7EB0DE"/>
              </a:buClr>
              <a:buFont typeface="Arial" panose="020B0604020202020204" pitchFamily="34" charset="0"/>
              <a:buChar char="•"/>
            </a:pPr>
            <a:r>
              <a:rPr lang="en-US" sz="2800" dirty="0">
                <a:latin typeface="Century Gothic" panose="020B0502020202020204" pitchFamily="34" charset="0"/>
              </a:rPr>
              <a:t>Explains why the services are necessary for the agency and why a competitive process is not warranted</a:t>
            </a:r>
          </a:p>
        </p:txBody>
      </p:sp>
    </p:spTree>
    <p:extLst>
      <p:ext uri="{BB962C8B-B14F-4D97-AF65-F5344CB8AC3E}">
        <p14:creationId xmlns:p14="http://schemas.microsoft.com/office/powerpoint/2010/main" val="41256836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F5E61-1A74-6CA5-6452-E2EFE2004E02}"/>
              </a:ext>
            </a:extLst>
          </p:cNvPr>
          <p:cNvSpPr>
            <a:spLocks noGrp="1"/>
          </p:cNvSpPr>
          <p:nvPr>
            <p:ph type="title"/>
          </p:nvPr>
        </p:nvSpPr>
        <p:spPr/>
        <p:txBody>
          <a:bodyPr/>
          <a:lstStyle/>
          <a:p>
            <a:r>
              <a:rPr kumimoji="0" lang="en-US" sz="4400" b="1" i="0" u="none" strike="noStrike" kern="1200" cap="none" spc="0" normalizeH="0" baseline="0" noProof="0" dirty="0">
                <a:ln>
                  <a:noFill/>
                </a:ln>
                <a:solidFill>
                  <a:schemeClr val="accent5">
                    <a:lumMod val="75000"/>
                  </a:schemeClr>
                </a:solidFill>
                <a:effectLst/>
                <a:uLnTx/>
                <a:uFillTx/>
                <a:latin typeface="Century Gothic" panose="020B0502020202020204" pitchFamily="34" charset="0"/>
                <a:ea typeface="+mj-ea"/>
                <a:cs typeface="Segoe UI" panose="020B0502040204020203" pitchFamily="34" charset="0"/>
              </a:rPr>
              <a:t>Sole Source – Required Documents</a:t>
            </a:r>
            <a:endParaRPr lang="en-US" dirty="0"/>
          </a:p>
        </p:txBody>
      </p:sp>
      <p:sp>
        <p:nvSpPr>
          <p:cNvPr id="3" name="Content Placeholder 2">
            <a:extLst>
              <a:ext uri="{FF2B5EF4-FFF2-40B4-BE49-F238E27FC236}">
                <a16:creationId xmlns:a16="http://schemas.microsoft.com/office/drawing/2014/main" id="{54A7CCF6-AA70-2C15-B7E9-253EA401036A}"/>
              </a:ext>
            </a:extLst>
          </p:cNvPr>
          <p:cNvSpPr>
            <a:spLocks noGrp="1"/>
          </p:cNvSpPr>
          <p:nvPr>
            <p:ph idx="1"/>
          </p:nvPr>
        </p:nvSpPr>
        <p:spPr>
          <a:xfrm>
            <a:off x="123826" y="1902713"/>
            <a:ext cx="12068174" cy="3583688"/>
          </a:xfrm>
        </p:spPr>
        <p:txBody>
          <a:bodyPr/>
          <a:lstStyle/>
          <a:p>
            <a:r>
              <a:rPr lang="en-US" sz="2800" b="0" dirty="0">
                <a:latin typeface="Century Gothic" panose="020B0502020202020204" pitchFamily="34" charset="0"/>
                <a:cs typeface="Segoe UI" panose="020B0502040204020203" pitchFamily="34" charset="0"/>
              </a:rPr>
              <a:t>Vendor Letter stating they are a sole source for requested service</a:t>
            </a:r>
          </a:p>
          <a:p>
            <a:r>
              <a:rPr lang="en-US" sz="2800" b="0" dirty="0">
                <a:latin typeface="Century Gothic" panose="020B0502020202020204" pitchFamily="34" charset="0"/>
                <a:cs typeface="Segoe UI" panose="020B0502040204020203" pitchFamily="34" charset="0"/>
              </a:rPr>
              <a:t>A proposed draft contract (unsigned) that includes the proposed terms and amount</a:t>
            </a:r>
          </a:p>
          <a:p>
            <a:r>
              <a:rPr lang="en-US" sz="2800" b="0" dirty="0">
                <a:latin typeface="Century Gothic" panose="020B0502020202020204" pitchFamily="34" charset="0"/>
                <a:cs typeface="Segoe UI" panose="020B0502040204020203" pitchFamily="34" charset="0"/>
              </a:rPr>
              <a:t>Other supporting information for Sole Source (Grant documents, Research, Determinations by other government entities)</a:t>
            </a:r>
          </a:p>
          <a:p>
            <a:r>
              <a:rPr lang="en-US" sz="2800" b="0" dirty="0">
                <a:latin typeface="Century Gothic" panose="020B0502020202020204" pitchFamily="34" charset="0"/>
                <a:cs typeface="Segoe UI" panose="020B0502040204020203" pitchFamily="34" charset="0"/>
              </a:rPr>
              <a:t>Six years of past contract history for services being requested</a:t>
            </a:r>
          </a:p>
          <a:p>
            <a:r>
              <a:rPr lang="en-US" sz="2800" b="0" dirty="0">
                <a:latin typeface="Century Gothic" panose="020B0502020202020204" pitchFamily="34" charset="0"/>
                <a:cs typeface="Segoe UI" panose="020B0502040204020203" pitchFamily="34" charset="0"/>
              </a:rPr>
              <a:t>If applicable, the date of the most recently completed RFP</a:t>
            </a:r>
          </a:p>
          <a:p>
            <a:r>
              <a:rPr lang="en-US" sz="2800" b="0" dirty="0">
                <a:latin typeface="Century Gothic" panose="020B0502020202020204" pitchFamily="34" charset="0"/>
                <a:cs typeface="Segoe UI" panose="020B0502040204020203" pitchFamily="34" charset="0"/>
              </a:rPr>
              <a:t>Cost justification</a:t>
            </a:r>
          </a:p>
          <a:p>
            <a:pPr marL="0" indent="0">
              <a:buNone/>
            </a:pPr>
            <a:endParaRPr lang="en-US" sz="2800" b="0" dirty="0">
              <a:solidFill>
                <a:srgbClr val="1F4E79"/>
              </a:solidFill>
              <a:latin typeface="Century Gothic" panose="020B0502020202020204" pitchFamily="34" charset="0"/>
              <a:cs typeface="Segoe UI" panose="020B0502040204020203" pitchFamily="34" charset="0"/>
            </a:endParaRPr>
          </a:p>
          <a:p>
            <a:endParaRPr lang="en-US" sz="2800" b="0" dirty="0">
              <a:solidFill>
                <a:srgbClr val="1F4E79"/>
              </a:solidFill>
              <a:latin typeface="Century Gothic" panose="020B0502020202020204" pitchFamily="34" charset="0"/>
              <a:cs typeface="Segoe UI" panose="020B0502040204020203" pitchFamily="34" charset="0"/>
            </a:endParaRPr>
          </a:p>
          <a:p>
            <a:endParaRPr lang="en-US" sz="2800" b="0" dirty="0">
              <a:solidFill>
                <a:srgbClr val="1F4E79"/>
              </a:solidFill>
              <a:latin typeface="Century Gothic" panose="020B0502020202020204" pitchFamily="34" charset="0"/>
              <a:cs typeface="Segoe UI" panose="020B0502040204020203" pitchFamily="34" charset="0"/>
            </a:endParaRPr>
          </a:p>
          <a:p>
            <a:endParaRPr lang="en-US" sz="2800" b="0" dirty="0">
              <a:solidFill>
                <a:srgbClr val="1F4E79"/>
              </a:solidFill>
              <a:latin typeface="Century Gothic" panose="020B0502020202020204" pitchFamily="34" charset="0"/>
              <a:cs typeface="Segoe UI" panose="020B0502040204020203" pitchFamily="34" charset="0"/>
            </a:endParaRPr>
          </a:p>
          <a:p>
            <a:endParaRPr lang="en-US" sz="2800" b="0" dirty="0">
              <a:solidFill>
                <a:srgbClr val="1F4E79"/>
              </a:solidFill>
              <a:latin typeface="Century Gothic" panose="020B0502020202020204" pitchFamily="34" charset="0"/>
              <a:cs typeface="Segoe UI" panose="020B0502040204020203" pitchFamily="34" charset="0"/>
            </a:endParaRPr>
          </a:p>
          <a:p>
            <a:endParaRPr lang="en-US" dirty="0"/>
          </a:p>
        </p:txBody>
      </p:sp>
    </p:spTree>
    <p:extLst>
      <p:ext uri="{BB962C8B-B14F-4D97-AF65-F5344CB8AC3E}">
        <p14:creationId xmlns:p14="http://schemas.microsoft.com/office/powerpoint/2010/main" val="25041865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150" y="352063"/>
            <a:ext cx="11522872" cy="695901"/>
          </a:xfrm>
        </p:spPr>
        <p:txBody>
          <a:bodyPr/>
          <a:lstStyle/>
          <a:p>
            <a:r>
              <a:rPr lang="en-US" b="1" dirty="0">
                <a:latin typeface="Century Gothic" panose="020B0502020202020204" pitchFamily="34" charset="0"/>
              </a:rPr>
              <a:t>     Sole Source </a:t>
            </a:r>
            <a:r>
              <a:rPr lang="en-US" b="1" dirty="0" err="1">
                <a:latin typeface="Century Gothic" panose="020B0502020202020204" pitchFamily="34" charset="0"/>
              </a:rPr>
              <a:t>LaGov</a:t>
            </a:r>
            <a:r>
              <a:rPr lang="en-US" b="1" dirty="0">
                <a:latin typeface="Century Gothic" panose="020B0502020202020204" pitchFamily="34" charset="0"/>
              </a:rPr>
              <a:t> Shopping Cart</a:t>
            </a:r>
          </a:p>
        </p:txBody>
      </p:sp>
      <p:sp>
        <p:nvSpPr>
          <p:cNvPr id="3" name="Content Placeholder 2"/>
          <p:cNvSpPr>
            <a:spLocks noGrp="1"/>
          </p:cNvSpPr>
          <p:nvPr>
            <p:ph idx="4294967295"/>
          </p:nvPr>
        </p:nvSpPr>
        <p:spPr>
          <a:xfrm>
            <a:off x="395150" y="1191802"/>
            <a:ext cx="11100165" cy="4232953"/>
          </a:xfrm>
          <a:prstGeom prst="rect">
            <a:avLst/>
          </a:prstGeom>
        </p:spPr>
        <p:txBody>
          <a:bodyPr/>
          <a:lstStyle/>
          <a:p>
            <a:pPr marL="0" indent="0">
              <a:buClr>
                <a:schemeClr val="accent1"/>
              </a:buClr>
              <a:buNone/>
            </a:pPr>
            <a:r>
              <a:rPr lang="en-US" sz="2400" dirty="0">
                <a:latin typeface="Century Gothic" panose="020B0502020202020204" pitchFamily="34" charset="0"/>
              </a:rPr>
              <a:t>Navigate to : Item overview – Details – Item Data – LaGov Service Type and LaGov Process Type</a:t>
            </a:r>
          </a:p>
          <a:p>
            <a:pPr marL="0" indent="0">
              <a:buClr>
                <a:schemeClr val="accent1"/>
              </a:buClr>
              <a:buNone/>
            </a:pPr>
            <a:endParaRPr lang="en-US" sz="3200" dirty="0">
              <a:latin typeface="Century Gothic" panose="020B0502020202020204" pitchFamily="34" charset="0"/>
            </a:endParaRPr>
          </a:p>
          <a:p>
            <a:pPr marL="0" indent="0">
              <a:buClr>
                <a:schemeClr val="accent1"/>
              </a:buClr>
              <a:buNone/>
            </a:pPr>
            <a:endParaRPr lang="en-US" sz="3200" dirty="0">
              <a:latin typeface="Century Gothic" panose="020B0502020202020204" pitchFamily="34" charset="0"/>
            </a:endParaRPr>
          </a:p>
          <a:p>
            <a:pPr marL="0" indent="0">
              <a:buClr>
                <a:schemeClr val="accent1"/>
              </a:buClr>
              <a:buNone/>
            </a:pPr>
            <a:r>
              <a:rPr lang="en-US" sz="2400" dirty="0">
                <a:latin typeface="Century Gothic" panose="020B0502020202020204" pitchFamily="34" charset="0"/>
              </a:rPr>
              <a:t>                 Navigate to:  Item Overview – Details – Agency </a:t>
            </a:r>
          </a:p>
        </p:txBody>
      </p:sp>
      <p:pic>
        <p:nvPicPr>
          <p:cNvPr id="4" name="Picture 3" descr="Screenshot of LaGov showing the Process type and service type field"/>
          <p:cNvPicPr>
            <a:picLocks noChangeAspect="1"/>
          </p:cNvPicPr>
          <p:nvPr/>
        </p:nvPicPr>
        <p:blipFill rotWithShape="1">
          <a:blip r:embed="rId3"/>
          <a:srcRect b="8257"/>
          <a:stretch/>
        </p:blipFill>
        <p:spPr>
          <a:xfrm>
            <a:off x="2208248" y="2054832"/>
            <a:ext cx="6699447" cy="1027415"/>
          </a:xfrm>
          <a:prstGeom prst="rect">
            <a:avLst/>
          </a:prstGeom>
        </p:spPr>
      </p:pic>
      <p:pic>
        <p:nvPicPr>
          <p:cNvPr id="5" name="Picture 4" descr="Screenshot of LaGov showing the item overview, details, agency tab"/>
          <p:cNvPicPr>
            <a:picLocks noChangeAspect="1"/>
          </p:cNvPicPr>
          <p:nvPr/>
        </p:nvPicPr>
        <p:blipFill>
          <a:blip r:embed="rId4"/>
          <a:stretch>
            <a:fillRect/>
          </a:stretch>
        </p:blipFill>
        <p:spPr>
          <a:xfrm>
            <a:off x="1356190" y="3616503"/>
            <a:ext cx="9030984" cy="2671282"/>
          </a:xfrm>
          <a:prstGeom prst="rect">
            <a:avLst/>
          </a:prstGeom>
        </p:spPr>
      </p:pic>
    </p:spTree>
    <p:extLst>
      <p:ext uri="{BB962C8B-B14F-4D97-AF65-F5344CB8AC3E}">
        <p14:creationId xmlns:p14="http://schemas.microsoft.com/office/powerpoint/2010/main" val="23309553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657203" y="399415"/>
            <a:ext cx="6877594" cy="793750"/>
          </a:xfrm>
          <a:prstGeom prst="rect">
            <a:avLst/>
          </a:prstGeom>
        </p:spPr>
        <p:txBody>
          <a:bodyPr/>
          <a:lstStyle/>
          <a:p>
            <a:r>
              <a:rPr lang="en-US" b="1" dirty="0">
                <a:solidFill>
                  <a:schemeClr val="accent5">
                    <a:lumMod val="75000"/>
                  </a:schemeClr>
                </a:solidFill>
                <a:latin typeface="Century Gothic" panose="020B0502020202020204" pitchFamily="34" charset="0"/>
                <a:cs typeface="Segoe UI" panose="020B0502040204020203" pitchFamily="34" charset="0"/>
              </a:rPr>
              <a:t>Performance Evaluation</a:t>
            </a:r>
          </a:p>
        </p:txBody>
      </p:sp>
      <p:pic>
        <p:nvPicPr>
          <p:cNvPr id="5" name="Picture 4" descr="Screenshot showing the 'OSP-PC Perf. Report Email' button in LaGov"/>
          <p:cNvPicPr>
            <a:picLocks noChangeAspect="1"/>
          </p:cNvPicPr>
          <p:nvPr/>
        </p:nvPicPr>
        <p:blipFill>
          <a:blip r:embed="rId3"/>
          <a:stretch>
            <a:fillRect/>
          </a:stretch>
        </p:blipFill>
        <p:spPr>
          <a:xfrm>
            <a:off x="5939361" y="4387215"/>
            <a:ext cx="4352925" cy="1047750"/>
          </a:xfrm>
          <a:prstGeom prst="rect">
            <a:avLst/>
          </a:prstGeom>
        </p:spPr>
      </p:pic>
      <p:sp>
        <p:nvSpPr>
          <p:cNvPr id="3" name="Content Placeholder 2"/>
          <p:cNvSpPr>
            <a:spLocks noGrp="1"/>
          </p:cNvSpPr>
          <p:nvPr>
            <p:ph idx="4294967295"/>
          </p:nvPr>
        </p:nvSpPr>
        <p:spPr>
          <a:xfrm>
            <a:off x="399808" y="1262380"/>
            <a:ext cx="11079107" cy="2248276"/>
          </a:xfrm>
          <a:prstGeom prst="rect">
            <a:avLst/>
          </a:prstGeom>
        </p:spPr>
        <p:txBody>
          <a:bodyPr/>
          <a:lstStyle/>
          <a:p>
            <a:pPr marL="285115" marR="5080" indent="-273050">
              <a:lnSpc>
                <a:spcPct val="100000"/>
              </a:lnSpc>
              <a:spcBef>
                <a:spcPts val="600"/>
              </a:spcBef>
              <a:spcAft>
                <a:spcPts val="600"/>
              </a:spcAft>
              <a:buClr>
                <a:srgbClr val="7EB0DE"/>
              </a:buClr>
              <a:buSzPct val="93181"/>
              <a:buFont typeface="Arial"/>
              <a:buChar char="•"/>
              <a:tabLst>
                <a:tab pos="285115" algn="l"/>
                <a:tab pos="285750" algn="l"/>
                <a:tab pos="2105025" algn="l"/>
              </a:tabLst>
            </a:pPr>
            <a:r>
              <a:rPr lang="en-US" sz="2400" spc="-5" dirty="0">
                <a:latin typeface="Century Gothic" panose="020B0502020202020204" pitchFamily="34" charset="0"/>
                <a:cs typeface="Segoe UI" panose="020B0502040204020203" pitchFamily="34" charset="0"/>
              </a:rPr>
              <a:t>Must be done within</a:t>
            </a:r>
            <a:r>
              <a:rPr lang="en-US" sz="2400" spc="-40" dirty="0">
                <a:latin typeface="Century Gothic" panose="020B0502020202020204" pitchFamily="34" charset="0"/>
                <a:cs typeface="Segoe UI" panose="020B0502040204020203" pitchFamily="34" charset="0"/>
              </a:rPr>
              <a:t> </a:t>
            </a:r>
            <a:r>
              <a:rPr lang="en-US" sz="2400" spc="-5" dirty="0">
                <a:latin typeface="Century Gothic" panose="020B0502020202020204" pitchFamily="34" charset="0"/>
                <a:cs typeface="Segoe UI" panose="020B0502040204020203" pitchFamily="34" charset="0"/>
              </a:rPr>
              <a:t>60</a:t>
            </a:r>
            <a:r>
              <a:rPr lang="en-US" sz="2400" spc="-55" dirty="0">
                <a:latin typeface="Century Gothic" panose="020B0502020202020204" pitchFamily="34" charset="0"/>
                <a:cs typeface="Segoe UI" panose="020B0502040204020203" pitchFamily="34" charset="0"/>
              </a:rPr>
              <a:t> </a:t>
            </a:r>
            <a:r>
              <a:rPr lang="en-US" sz="2400" spc="-25" dirty="0">
                <a:latin typeface="Century Gothic" panose="020B0502020202020204" pitchFamily="34" charset="0"/>
                <a:cs typeface="Segoe UI" panose="020B0502040204020203" pitchFamily="34" charset="0"/>
              </a:rPr>
              <a:t>days</a:t>
            </a:r>
            <a:r>
              <a:rPr lang="en-US" sz="2400" spc="-80" dirty="0">
                <a:latin typeface="Century Gothic" panose="020B0502020202020204" pitchFamily="34" charset="0"/>
                <a:cs typeface="Segoe UI" panose="020B0502040204020203" pitchFamily="34" charset="0"/>
              </a:rPr>
              <a:t> </a:t>
            </a:r>
            <a:r>
              <a:rPr lang="en-US" sz="2400" spc="-5" dirty="0">
                <a:latin typeface="Century Gothic" panose="020B0502020202020204" pitchFamily="34" charset="0"/>
                <a:cs typeface="Segoe UI" panose="020B0502040204020203" pitchFamily="34" charset="0"/>
              </a:rPr>
              <a:t>of</a:t>
            </a:r>
            <a:r>
              <a:rPr lang="en-US" sz="2400" spc="-10" dirty="0">
                <a:latin typeface="Century Gothic" panose="020B0502020202020204" pitchFamily="34" charset="0"/>
                <a:cs typeface="Segoe UI" panose="020B0502040204020203" pitchFamily="34" charset="0"/>
              </a:rPr>
              <a:t> completion</a:t>
            </a:r>
            <a:r>
              <a:rPr lang="en-US" sz="2400" spc="-100" dirty="0">
                <a:latin typeface="Century Gothic" panose="020B0502020202020204" pitchFamily="34" charset="0"/>
                <a:cs typeface="Segoe UI" panose="020B0502040204020203" pitchFamily="34" charset="0"/>
              </a:rPr>
              <a:t> </a:t>
            </a:r>
            <a:r>
              <a:rPr lang="en-US" sz="2400" spc="-5" dirty="0">
                <a:latin typeface="Century Gothic" panose="020B0502020202020204" pitchFamily="34" charset="0"/>
                <a:cs typeface="Segoe UI" panose="020B0502040204020203" pitchFamily="34" charset="0"/>
              </a:rPr>
              <a:t>of</a:t>
            </a:r>
            <a:r>
              <a:rPr lang="en-US" sz="2400" spc="10" dirty="0">
                <a:latin typeface="Century Gothic" panose="020B0502020202020204" pitchFamily="34" charset="0"/>
                <a:cs typeface="Segoe UI" panose="020B0502040204020203" pitchFamily="34" charset="0"/>
              </a:rPr>
              <a:t> </a:t>
            </a:r>
            <a:r>
              <a:rPr lang="en-US" sz="2400" spc="-10" dirty="0">
                <a:latin typeface="Century Gothic" panose="020B0502020202020204" pitchFamily="34" charset="0"/>
                <a:cs typeface="Segoe UI" panose="020B0502040204020203" pitchFamily="34" charset="0"/>
              </a:rPr>
              <a:t>services</a:t>
            </a:r>
          </a:p>
          <a:p>
            <a:pPr marL="285115" marR="5080" indent="-273050">
              <a:lnSpc>
                <a:spcPct val="100000"/>
              </a:lnSpc>
              <a:spcBef>
                <a:spcPts val="600"/>
              </a:spcBef>
              <a:spcAft>
                <a:spcPts val="600"/>
              </a:spcAft>
              <a:buClr>
                <a:srgbClr val="7EB0DE"/>
              </a:buClr>
              <a:buSzPct val="93181"/>
              <a:buFont typeface="Arial"/>
              <a:buChar char="•"/>
              <a:tabLst>
                <a:tab pos="285115" algn="l"/>
                <a:tab pos="285750" algn="l"/>
                <a:tab pos="2105025" algn="l"/>
              </a:tabLst>
            </a:pPr>
            <a:r>
              <a:rPr lang="en-US" sz="2400" spc="-15" dirty="0">
                <a:latin typeface="Century Gothic" panose="020B0502020202020204" pitchFamily="34" charset="0"/>
                <a:cs typeface="Segoe UI" panose="020B0502040204020203" pitchFamily="34" charset="0"/>
              </a:rPr>
              <a:t>A</a:t>
            </a:r>
            <a:r>
              <a:rPr lang="en-US" sz="2400" spc="-10" dirty="0">
                <a:latin typeface="Century Gothic" panose="020B0502020202020204" pitchFamily="34" charset="0"/>
                <a:cs typeface="Segoe UI" panose="020B0502040204020203" pitchFamily="34" charset="0"/>
              </a:rPr>
              <a:t>gency</a:t>
            </a:r>
            <a:r>
              <a:rPr lang="en-US" sz="2400" spc="-70" dirty="0">
                <a:latin typeface="Century Gothic" panose="020B0502020202020204" pitchFamily="34" charset="0"/>
                <a:cs typeface="Segoe UI" panose="020B0502040204020203" pitchFamily="34" charset="0"/>
              </a:rPr>
              <a:t> </a:t>
            </a:r>
            <a:r>
              <a:rPr lang="en-US" sz="2400" spc="-5" dirty="0">
                <a:latin typeface="Century Gothic" panose="020B0502020202020204" pitchFamily="34" charset="0"/>
                <a:cs typeface="Segoe UI" panose="020B0502040204020203" pitchFamily="34" charset="0"/>
              </a:rPr>
              <a:t>has</a:t>
            </a:r>
            <a:r>
              <a:rPr lang="en-US" sz="2400" spc="-45" dirty="0">
                <a:latin typeface="Century Gothic" panose="020B0502020202020204" pitchFamily="34" charset="0"/>
                <a:cs typeface="Segoe UI" panose="020B0502040204020203" pitchFamily="34" charset="0"/>
              </a:rPr>
              <a:t> </a:t>
            </a:r>
            <a:r>
              <a:rPr lang="en-US" sz="2400" spc="-10" dirty="0">
                <a:latin typeface="Century Gothic" panose="020B0502020202020204" pitchFamily="34" charset="0"/>
                <a:cs typeface="Segoe UI" panose="020B0502040204020203" pitchFamily="34" charset="0"/>
              </a:rPr>
              <a:t>FULL</a:t>
            </a:r>
            <a:r>
              <a:rPr lang="en-US" sz="2400" spc="-50" dirty="0">
                <a:latin typeface="Century Gothic" panose="020B0502020202020204" pitchFamily="34" charset="0"/>
                <a:cs typeface="Segoe UI" panose="020B0502040204020203" pitchFamily="34" charset="0"/>
              </a:rPr>
              <a:t> </a:t>
            </a:r>
            <a:r>
              <a:rPr lang="en-US" sz="2400" spc="-5" dirty="0">
                <a:latin typeface="Century Gothic" panose="020B0502020202020204" pitchFamily="34" charset="0"/>
                <a:cs typeface="Segoe UI" panose="020B0502040204020203" pitchFamily="34" charset="0"/>
              </a:rPr>
              <a:t>responsibility</a:t>
            </a:r>
            <a:r>
              <a:rPr lang="en-US" sz="2400" spc="-70" dirty="0">
                <a:latin typeface="Century Gothic" panose="020B0502020202020204" pitchFamily="34" charset="0"/>
                <a:cs typeface="Segoe UI" panose="020B0502040204020203" pitchFamily="34" charset="0"/>
              </a:rPr>
              <a:t> </a:t>
            </a:r>
            <a:r>
              <a:rPr lang="en-US" sz="2400" spc="-5" dirty="0">
                <a:latin typeface="Century Gothic" panose="020B0502020202020204" pitchFamily="34" charset="0"/>
                <a:cs typeface="Segoe UI" panose="020B0502040204020203" pitchFamily="34" charset="0"/>
              </a:rPr>
              <a:t>for</a:t>
            </a:r>
            <a:r>
              <a:rPr lang="en-US" sz="2400" spc="-125" dirty="0">
                <a:latin typeface="Century Gothic" panose="020B0502020202020204" pitchFamily="34" charset="0"/>
                <a:cs typeface="Segoe UI" panose="020B0502040204020203" pitchFamily="34" charset="0"/>
              </a:rPr>
              <a:t> contract</a:t>
            </a:r>
            <a:r>
              <a:rPr lang="en-US" sz="2400" spc="-135" dirty="0">
                <a:latin typeface="Century Gothic" panose="020B0502020202020204" pitchFamily="34" charset="0"/>
                <a:cs typeface="Segoe UI" panose="020B0502040204020203" pitchFamily="34" charset="0"/>
              </a:rPr>
              <a:t> </a:t>
            </a:r>
            <a:r>
              <a:rPr lang="en-US" sz="2400" spc="-10" dirty="0">
                <a:latin typeface="Century Gothic" panose="020B0502020202020204" pitchFamily="34" charset="0"/>
                <a:cs typeface="Segoe UI" panose="020B0502040204020203" pitchFamily="34" charset="0"/>
              </a:rPr>
              <a:t>administration</a:t>
            </a:r>
            <a:r>
              <a:rPr lang="en-US" sz="2400" spc="-120" dirty="0">
                <a:latin typeface="Century Gothic" panose="020B0502020202020204" pitchFamily="34" charset="0"/>
                <a:cs typeface="Segoe UI" panose="020B0502040204020203" pitchFamily="34" charset="0"/>
              </a:rPr>
              <a:t> </a:t>
            </a:r>
            <a:r>
              <a:rPr lang="en-US" sz="2400" spc="-5" dirty="0">
                <a:latin typeface="Century Gothic" panose="020B0502020202020204" pitchFamily="34" charset="0"/>
                <a:cs typeface="Segoe UI" panose="020B0502040204020203" pitchFamily="34" charset="0"/>
              </a:rPr>
              <a:t>and </a:t>
            </a:r>
            <a:r>
              <a:rPr lang="en-US" sz="2400" spc="-540" dirty="0">
                <a:latin typeface="Century Gothic" panose="020B0502020202020204" pitchFamily="34" charset="0"/>
                <a:cs typeface="Segoe UI" panose="020B0502040204020203" pitchFamily="34" charset="0"/>
              </a:rPr>
              <a:t> </a:t>
            </a:r>
            <a:r>
              <a:rPr lang="en-US" sz="2400" spc="-5" dirty="0">
                <a:latin typeface="Century Gothic" panose="020B0502020202020204" pitchFamily="34" charset="0"/>
                <a:cs typeface="Segoe UI" panose="020B0502040204020203" pitchFamily="34" charset="0"/>
              </a:rPr>
              <a:t>monitoring</a:t>
            </a:r>
            <a:r>
              <a:rPr lang="en-US" sz="2400" spc="-90" dirty="0">
                <a:latin typeface="Century Gothic" panose="020B0502020202020204" pitchFamily="34" charset="0"/>
                <a:cs typeface="Segoe UI" panose="020B0502040204020203" pitchFamily="34" charset="0"/>
              </a:rPr>
              <a:t> </a:t>
            </a:r>
            <a:endParaRPr lang="en-US" sz="2400" dirty="0">
              <a:latin typeface="Century Gothic" panose="020B0502020202020204" pitchFamily="34" charset="0"/>
              <a:cs typeface="Segoe UI" panose="020B0502040204020203" pitchFamily="34" charset="0"/>
            </a:endParaRPr>
          </a:p>
          <a:p>
            <a:pPr marL="291465" marR="398145" indent="-279400">
              <a:lnSpc>
                <a:spcPct val="100000"/>
              </a:lnSpc>
              <a:spcBef>
                <a:spcPts val="600"/>
              </a:spcBef>
              <a:spcAft>
                <a:spcPts val="600"/>
              </a:spcAft>
              <a:buClr>
                <a:srgbClr val="7EB0DE"/>
              </a:buClr>
              <a:buSzPct val="93181"/>
              <a:buFont typeface="Arial"/>
              <a:buChar char="•"/>
              <a:tabLst>
                <a:tab pos="285115" algn="l"/>
                <a:tab pos="285750" algn="l"/>
                <a:tab pos="2694940" algn="l"/>
              </a:tabLst>
            </a:pPr>
            <a:r>
              <a:rPr lang="en-US" sz="2400" spc="-5" dirty="0">
                <a:latin typeface="Century Gothic" panose="020B0502020202020204" pitchFamily="34" charset="0"/>
                <a:cs typeface="Segoe UI" panose="020B0502040204020203" pitchFamily="34" charset="0"/>
              </a:rPr>
              <a:t>If</a:t>
            </a:r>
            <a:r>
              <a:rPr lang="en-US" sz="2400" spc="-15" dirty="0">
                <a:latin typeface="Century Gothic" panose="020B0502020202020204" pitchFamily="34" charset="0"/>
                <a:cs typeface="Segoe UI" panose="020B0502040204020203" pitchFamily="34" charset="0"/>
              </a:rPr>
              <a:t> </a:t>
            </a:r>
            <a:r>
              <a:rPr lang="en-US" sz="2400" spc="-55" dirty="0">
                <a:latin typeface="Century Gothic" panose="020B0502020202020204" pitchFamily="34" charset="0"/>
                <a:cs typeface="Segoe UI" panose="020B0502040204020203" pitchFamily="34" charset="0"/>
              </a:rPr>
              <a:t>y</a:t>
            </a:r>
            <a:r>
              <a:rPr lang="en-US" sz="2400" spc="-5" dirty="0">
                <a:latin typeface="Century Gothic" panose="020B0502020202020204" pitchFamily="34" charset="0"/>
                <a:cs typeface="Segoe UI" panose="020B0502040204020203" pitchFamily="34" charset="0"/>
              </a:rPr>
              <a:t>our</a:t>
            </a:r>
            <a:r>
              <a:rPr lang="en-US" sz="2400" spc="-135" dirty="0">
                <a:latin typeface="Century Gothic" panose="020B0502020202020204" pitchFamily="34" charset="0"/>
                <a:cs typeface="Segoe UI" panose="020B0502040204020203" pitchFamily="34" charset="0"/>
              </a:rPr>
              <a:t> </a:t>
            </a:r>
            <a:r>
              <a:rPr lang="en-US" sz="2400" spc="-60" dirty="0">
                <a:latin typeface="Century Gothic" panose="020B0502020202020204" pitchFamily="34" charset="0"/>
                <a:cs typeface="Segoe UI" panose="020B0502040204020203" pitchFamily="34" charset="0"/>
              </a:rPr>
              <a:t>c</a:t>
            </a:r>
            <a:r>
              <a:rPr lang="en-US" sz="2400" spc="-5" dirty="0">
                <a:latin typeface="Century Gothic" panose="020B0502020202020204" pitchFamily="34" charset="0"/>
                <a:cs typeface="Segoe UI" panose="020B0502040204020203" pitchFamily="34" charset="0"/>
              </a:rPr>
              <a:t>on</a:t>
            </a:r>
            <a:r>
              <a:rPr lang="en-US" sz="2400" dirty="0">
                <a:latin typeface="Century Gothic" panose="020B0502020202020204" pitchFamily="34" charset="0"/>
                <a:cs typeface="Segoe UI" panose="020B0502040204020203" pitchFamily="34" charset="0"/>
              </a:rPr>
              <a:t>t</a:t>
            </a:r>
            <a:r>
              <a:rPr lang="en-US" sz="2400" spc="-45" dirty="0">
                <a:latin typeface="Century Gothic" panose="020B0502020202020204" pitchFamily="34" charset="0"/>
                <a:cs typeface="Segoe UI" panose="020B0502040204020203" pitchFamily="34" charset="0"/>
              </a:rPr>
              <a:t>r</a:t>
            </a:r>
            <a:r>
              <a:rPr lang="en-US" sz="2400" spc="-5" dirty="0">
                <a:latin typeface="Century Gothic" panose="020B0502020202020204" pitchFamily="34" charset="0"/>
                <a:cs typeface="Segoe UI" panose="020B0502040204020203" pitchFamily="34" charset="0"/>
              </a:rPr>
              <a:t>act/a</a:t>
            </a:r>
            <a:r>
              <a:rPr lang="en-US" sz="2400" spc="-10" dirty="0">
                <a:latin typeface="Century Gothic" panose="020B0502020202020204" pitchFamily="34" charset="0"/>
                <a:cs typeface="Segoe UI" panose="020B0502040204020203" pitchFamily="34" charset="0"/>
              </a:rPr>
              <a:t>m</a:t>
            </a:r>
            <a:r>
              <a:rPr lang="en-US" sz="2400" dirty="0">
                <a:latin typeface="Century Gothic" panose="020B0502020202020204" pitchFamily="34" charset="0"/>
                <a:cs typeface="Segoe UI" panose="020B0502040204020203" pitchFamily="34" charset="0"/>
              </a:rPr>
              <a:t>e</a:t>
            </a:r>
            <a:r>
              <a:rPr lang="en-US" sz="2400" spc="-10" dirty="0">
                <a:latin typeface="Century Gothic" panose="020B0502020202020204" pitchFamily="34" charset="0"/>
                <a:cs typeface="Segoe UI" panose="020B0502040204020203" pitchFamily="34" charset="0"/>
              </a:rPr>
              <a:t>ndme</a:t>
            </a:r>
            <a:r>
              <a:rPr lang="en-US" sz="2400" spc="-20" dirty="0">
                <a:latin typeface="Century Gothic" panose="020B0502020202020204" pitchFamily="34" charset="0"/>
                <a:cs typeface="Segoe UI" panose="020B0502040204020203" pitchFamily="34" charset="0"/>
              </a:rPr>
              <a:t>n</a:t>
            </a:r>
            <a:r>
              <a:rPr lang="en-US" sz="2400" spc="-5" dirty="0">
                <a:latin typeface="Century Gothic" panose="020B0502020202020204" pitchFamily="34" charset="0"/>
                <a:cs typeface="Segoe UI" panose="020B0502040204020203" pitchFamily="34" charset="0"/>
              </a:rPr>
              <a:t>t</a:t>
            </a:r>
            <a:r>
              <a:rPr lang="en-US" sz="2400" spc="-140" dirty="0">
                <a:latin typeface="Century Gothic" panose="020B0502020202020204" pitchFamily="34" charset="0"/>
                <a:cs typeface="Segoe UI" panose="020B0502040204020203" pitchFamily="34" charset="0"/>
              </a:rPr>
              <a:t> </a:t>
            </a:r>
            <a:r>
              <a:rPr lang="en-US" sz="2400" spc="-30" dirty="0">
                <a:latin typeface="Century Gothic" panose="020B0502020202020204" pitchFamily="34" charset="0"/>
                <a:cs typeface="Segoe UI" panose="020B0502040204020203" pitchFamily="34" charset="0"/>
              </a:rPr>
              <a:t>w</a:t>
            </a:r>
            <a:r>
              <a:rPr lang="en-US" sz="2400" spc="-5" dirty="0">
                <a:latin typeface="Century Gothic" panose="020B0502020202020204" pitchFamily="34" charset="0"/>
                <a:cs typeface="Segoe UI" panose="020B0502040204020203" pitchFamily="34" charset="0"/>
              </a:rPr>
              <a:t>as</a:t>
            </a:r>
            <a:r>
              <a:rPr lang="en-US" sz="2400" spc="-100" dirty="0">
                <a:latin typeface="Century Gothic" panose="020B0502020202020204" pitchFamily="34" charset="0"/>
                <a:cs typeface="Segoe UI" panose="020B0502040204020203" pitchFamily="34" charset="0"/>
              </a:rPr>
              <a:t> </a:t>
            </a:r>
            <a:r>
              <a:rPr lang="en-US" sz="2400" spc="-5" dirty="0">
                <a:latin typeface="Century Gothic" panose="020B0502020202020204" pitchFamily="34" charset="0"/>
                <a:cs typeface="Segoe UI" panose="020B0502040204020203" pitchFamily="34" charset="0"/>
              </a:rPr>
              <a:t>ap</a:t>
            </a:r>
            <a:r>
              <a:rPr lang="en-US" sz="2400" spc="-15" dirty="0">
                <a:latin typeface="Century Gothic" panose="020B0502020202020204" pitchFamily="34" charset="0"/>
                <a:cs typeface="Segoe UI" panose="020B0502040204020203" pitchFamily="34" charset="0"/>
              </a:rPr>
              <a:t>p</a:t>
            </a:r>
            <a:r>
              <a:rPr lang="en-US" sz="2400" spc="-45" dirty="0">
                <a:latin typeface="Century Gothic" panose="020B0502020202020204" pitchFamily="34" charset="0"/>
                <a:cs typeface="Segoe UI" panose="020B0502040204020203" pitchFamily="34" charset="0"/>
              </a:rPr>
              <a:t>r</a:t>
            </a:r>
            <a:r>
              <a:rPr lang="en-US" sz="2400" spc="-40" dirty="0">
                <a:latin typeface="Century Gothic" panose="020B0502020202020204" pitchFamily="34" charset="0"/>
                <a:cs typeface="Segoe UI" panose="020B0502040204020203" pitchFamily="34" charset="0"/>
              </a:rPr>
              <a:t>o</a:t>
            </a:r>
            <a:r>
              <a:rPr lang="en-US" sz="2400" spc="-60" dirty="0">
                <a:latin typeface="Century Gothic" panose="020B0502020202020204" pitchFamily="34" charset="0"/>
                <a:cs typeface="Segoe UI" panose="020B0502040204020203" pitchFamily="34" charset="0"/>
              </a:rPr>
              <a:t>v</a:t>
            </a:r>
            <a:r>
              <a:rPr lang="en-US" sz="2400" spc="-5" dirty="0">
                <a:latin typeface="Century Gothic" panose="020B0502020202020204" pitchFamily="34" charset="0"/>
                <a:cs typeface="Segoe UI" panose="020B0502040204020203" pitchFamily="34" charset="0"/>
              </a:rPr>
              <a:t>ed</a:t>
            </a:r>
            <a:r>
              <a:rPr lang="en-US" sz="2400" spc="-10" dirty="0">
                <a:latin typeface="Century Gothic" panose="020B0502020202020204" pitchFamily="34" charset="0"/>
                <a:cs typeface="Segoe UI" panose="020B0502040204020203" pitchFamily="34" charset="0"/>
              </a:rPr>
              <a:t> </a:t>
            </a:r>
            <a:r>
              <a:rPr lang="en-US" sz="2400" spc="-30" dirty="0">
                <a:latin typeface="Century Gothic" panose="020B0502020202020204" pitchFamily="34" charset="0"/>
                <a:cs typeface="Segoe UI" panose="020B0502040204020203" pitchFamily="34" charset="0"/>
              </a:rPr>
              <a:t>b</a:t>
            </a:r>
            <a:r>
              <a:rPr lang="en-US" sz="2400" spc="-5" dirty="0">
                <a:latin typeface="Century Gothic" panose="020B0502020202020204" pitchFamily="34" charset="0"/>
                <a:cs typeface="Segoe UI" panose="020B0502040204020203" pitchFamily="34" charset="0"/>
              </a:rPr>
              <a:t>y</a:t>
            </a:r>
            <a:r>
              <a:rPr lang="en-US" sz="2400" spc="-40" dirty="0">
                <a:latin typeface="Century Gothic" panose="020B0502020202020204" pitchFamily="34" charset="0"/>
                <a:cs typeface="Segoe UI" panose="020B0502040204020203" pitchFamily="34" charset="0"/>
              </a:rPr>
              <a:t> </a:t>
            </a:r>
            <a:r>
              <a:rPr lang="en-US" sz="2400" spc="-10" dirty="0">
                <a:latin typeface="Century Gothic" panose="020B0502020202020204" pitchFamily="34" charset="0"/>
                <a:cs typeface="Segoe UI" panose="020B0502040204020203" pitchFamily="34" charset="0"/>
              </a:rPr>
              <a:t>OS</a:t>
            </a:r>
            <a:r>
              <a:rPr lang="en-US" sz="2400" dirty="0">
                <a:latin typeface="Century Gothic" panose="020B0502020202020204" pitchFamily="34" charset="0"/>
                <a:cs typeface="Segoe UI" panose="020B0502040204020203" pitchFamily="34" charset="0"/>
              </a:rPr>
              <a:t>P</a:t>
            </a:r>
            <a:r>
              <a:rPr lang="en-US" sz="2400" spc="-5" dirty="0">
                <a:latin typeface="Century Gothic" panose="020B0502020202020204" pitchFamily="34" charset="0"/>
                <a:cs typeface="Segoe UI" panose="020B0502040204020203" pitchFamily="34" charset="0"/>
              </a:rPr>
              <a:t>-PC,</a:t>
            </a:r>
            <a:r>
              <a:rPr lang="en-US" sz="2400" spc="-40" dirty="0">
                <a:latin typeface="Century Gothic" panose="020B0502020202020204" pitchFamily="34" charset="0"/>
                <a:cs typeface="Segoe UI" panose="020B0502040204020203" pitchFamily="34" charset="0"/>
              </a:rPr>
              <a:t> </a:t>
            </a:r>
            <a:r>
              <a:rPr lang="en-US" sz="2400" spc="-5" dirty="0">
                <a:latin typeface="Century Gothic" panose="020B0502020202020204" pitchFamily="34" charset="0"/>
                <a:cs typeface="Segoe UI" panose="020B0502040204020203" pitchFamily="34" charset="0"/>
              </a:rPr>
              <a:t>a</a:t>
            </a:r>
            <a:r>
              <a:rPr lang="en-US" sz="2400" spc="-105" dirty="0">
                <a:latin typeface="Century Gothic" panose="020B0502020202020204" pitchFamily="34" charset="0"/>
                <a:cs typeface="Segoe UI" panose="020B0502040204020203" pitchFamily="34" charset="0"/>
              </a:rPr>
              <a:t> </a:t>
            </a:r>
            <a:r>
              <a:rPr lang="en-US" sz="2400" spc="-60" dirty="0">
                <a:latin typeface="Century Gothic" panose="020B0502020202020204" pitchFamily="34" charset="0"/>
                <a:cs typeface="Segoe UI" panose="020B0502040204020203" pitchFamily="34" charset="0"/>
              </a:rPr>
              <a:t>c</a:t>
            </a:r>
            <a:r>
              <a:rPr lang="en-US" sz="2400" spc="-5" dirty="0">
                <a:latin typeface="Century Gothic" panose="020B0502020202020204" pitchFamily="34" charset="0"/>
                <a:cs typeface="Segoe UI" panose="020B0502040204020203" pitchFamily="34" charset="0"/>
              </a:rPr>
              <a:t>o</a:t>
            </a:r>
            <a:r>
              <a:rPr lang="en-US" sz="2400" spc="-20" dirty="0">
                <a:latin typeface="Century Gothic" panose="020B0502020202020204" pitchFamily="34" charset="0"/>
                <a:cs typeface="Segoe UI" panose="020B0502040204020203" pitchFamily="34" charset="0"/>
              </a:rPr>
              <a:t>p</a:t>
            </a:r>
            <a:r>
              <a:rPr lang="en-US" sz="2400" spc="-5" dirty="0">
                <a:latin typeface="Century Gothic" panose="020B0502020202020204" pitchFamily="34" charset="0"/>
                <a:cs typeface="Segoe UI" panose="020B0502040204020203" pitchFamily="34" charset="0"/>
              </a:rPr>
              <a:t>y</a:t>
            </a:r>
            <a:r>
              <a:rPr lang="en-US" sz="2400" spc="-50" dirty="0">
                <a:latin typeface="Century Gothic" panose="020B0502020202020204" pitchFamily="34" charset="0"/>
                <a:cs typeface="Segoe UI" panose="020B0502040204020203" pitchFamily="34" charset="0"/>
              </a:rPr>
              <a:t> </a:t>
            </a:r>
            <a:r>
              <a:rPr lang="en-US" sz="2400" dirty="0">
                <a:latin typeface="Century Gothic" panose="020B0502020202020204" pitchFamily="34" charset="0"/>
                <a:cs typeface="Segoe UI" panose="020B0502040204020203" pitchFamily="34" charset="0"/>
              </a:rPr>
              <a:t>M</a:t>
            </a:r>
            <a:r>
              <a:rPr lang="en-US" sz="2400" spc="-5" dirty="0">
                <a:latin typeface="Century Gothic" panose="020B0502020202020204" pitchFamily="34" charset="0"/>
                <a:cs typeface="Segoe UI" panose="020B0502040204020203" pitchFamily="34" charset="0"/>
              </a:rPr>
              <a:t>U</a:t>
            </a:r>
            <a:r>
              <a:rPr lang="en-US" sz="2400" spc="-30" dirty="0">
                <a:latin typeface="Century Gothic" panose="020B0502020202020204" pitchFamily="34" charset="0"/>
                <a:cs typeface="Segoe UI" panose="020B0502040204020203" pitchFamily="34" charset="0"/>
              </a:rPr>
              <a:t>S</a:t>
            </a:r>
            <a:r>
              <a:rPr lang="en-US" sz="2400" spc="-5" dirty="0">
                <a:latin typeface="Century Gothic" panose="020B0502020202020204" pitchFamily="34" charset="0"/>
                <a:cs typeface="Segoe UI" panose="020B0502040204020203" pitchFamily="34" charset="0"/>
              </a:rPr>
              <a:t>T  </a:t>
            </a:r>
            <a:r>
              <a:rPr lang="en-US" sz="2400" spc="-10" dirty="0">
                <a:latin typeface="Century Gothic" panose="020B0502020202020204" pitchFamily="34" charset="0"/>
                <a:cs typeface="Segoe UI" panose="020B0502040204020203" pitchFamily="34" charset="0"/>
              </a:rPr>
              <a:t>b</a:t>
            </a:r>
            <a:r>
              <a:rPr lang="en-US" sz="2400" spc="-5" dirty="0">
                <a:latin typeface="Century Gothic" panose="020B0502020202020204" pitchFamily="34" charset="0"/>
                <a:cs typeface="Segoe UI" panose="020B0502040204020203" pitchFamily="34" charset="0"/>
              </a:rPr>
              <a:t>e</a:t>
            </a:r>
            <a:r>
              <a:rPr lang="en-US" sz="2400" spc="-90" dirty="0">
                <a:latin typeface="Century Gothic" panose="020B0502020202020204" pitchFamily="34" charset="0"/>
                <a:cs typeface="Segoe UI" panose="020B0502040204020203" pitchFamily="34" charset="0"/>
              </a:rPr>
              <a:t> </a:t>
            </a:r>
            <a:r>
              <a:rPr lang="en-US" sz="2400" spc="-5" dirty="0">
                <a:latin typeface="Century Gothic" panose="020B0502020202020204" pitchFamily="34" charset="0"/>
                <a:cs typeface="Segoe UI" panose="020B0502040204020203" pitchFamily="34" charset="0"/>
              </a:rPr>
              <a:t>se</a:t>
            </a:r>
            <a:r>
              <a:rPr lang="en-US" sz="2400" dirty="0">
                <a:latin typeface="Century Gothic" panose="020B0502020202020204" pitchFamily="34" charset="0"/>
                <a:cs typeface="Segoe UI" panose="020B0502040204020203" pitchFamily="34" charset="0"/>
              </a:rPr>
              <a:t>n</a:t>
            </a:r>
            <a:r>
              <a:rPr lang="en-US" sz="2400" spc="-5" dirty="0">
                <a:latin typeface="Century Gothic" panose="020B0502020202020204" pitchFamily="34" charset="0"/>
                <a:cs typeface="Segoe UI" panose="020B0502040204020203" pitchFamily="34" charset="0"/>
              </a:rPr>
              <a:t>t</a:t>
            </a:r>
            <a:r>
              <a:rPr lang="en-US" sz="2400" spc="-95" dirty="0">
                <a:latin typeface="Century Gothic" panose="020B0502020202020204" pitchFamily="34" charset="0"/>
                <a:cs typeface="Segoe UI" panose="020B0502040204020203" pitchFamily="34" charset="0"/>
              </a:rPr>
              <a:t> </a:t>
            </a:r>
            <a:r>
              <a:rPr lang="en-US" sz="2400" spc="-40" dirty="0">
                <a:latin typeface="Century Gothic" panose="020B0502020202020204" pitchFamily="34" charset="0"/>
                <a:cs typeface="Segoe UI" panose="020B0502040204020203" pitchFamily="34" charset="0"/>
              </a:rPr>
              <a:t>t</a:t>
            </a:r>
            <a:r>
              <a:rPr lang="en-US" sz="2400" spc="-5" dirty="0">
                <a:latin typeface="Century Gothic" panose="020B0502020202020204" pitchFamily="34" charset="0"/>
                <a:cs typeface="Segoe UI" panose="020B0502040204020203" pitchFamily="34" charset="0"/>
              </a:rPr>
              <a:t>o</a:t>
            </a:r>
            <a:r>
              <a:rPr lang="en-US" sz="2400" spc="-60" dirty="0">
                <a:latin typeface="Century Gothic" panose="020B0502020202020204" pitchFamily="34" charset="0"/>
                <a:cs typeface="Segoe UI" panose="020B0502040204020203" pitchFamily="34" charset="0"/>
              </a:rPr>
              <a:t> </a:t>
            </a:r>
            <a:r>
              <a:rPr lang="en-US" sz="2400" spc="-10" dirty="0">
                <a:latin typeface="Century Gothic" panose="020B0502020202020204" pitchFamily="34" charset="0"/>
                <a:cs typeface="Segoe UI" panose="020B0502040204020203" pitchFamily="34" charset="0"/>
              </a:rPr>
              <a:t>OS</a:t>
            </a:r>
            <a:r>
              <a:rPr lang="en-US" sz="2400" spc="-15" dirty="0">
                <a:latin typeface="Century Gothic" panose="020B0502020202020204" pitchFamily="34" charset="0"/>
                <a:cs typeface="Segoe UI" panose="020B0502040204020203" pitchFamily="34" charset="0"/>
              </a:rPr>
              <a:t>P</a:t>
            </a:r>
            <a:r>
              <a:rPr lang="en-US" sz="2400" spc="-5" dirty="0">
                <a:latin typeface="Century Gothic" panose="020B0502020202020204" pitchFamily="34" charset="0"/>
                <a:cs typeface="Segoe UI" panose="020B0502040204020203" pitchFamily="34" charset="0"/>
              </a:rPr>
              <a:t>-P</a:t>
            </a:r>
            <a:r>
              <a:rPr lang="en-US" sz="2400" spc="-15" dirty="0">
                <a:latin typeface="Century Gothic" panose="020B0502020202020204" pitchFamily="34" charset="0"/>
                <a:cs typeface="Segoe UI" panose="020B0502040204020203" pitchFamily="34" charset="0"/>
              </a:rPr>
              <a:t>C</a:t>
            </a:r>
          </a:p>
          <a:p>
            <a:pPr marL="469265" marR="398145" indent="-457200">
              <a:lnSpc>
                <a:spcPct val="100000"/>
              </a:lnSpc>
              <a:spcBef>
                <a:spcPts val="600"/>
              </a:spcBef>
              <a:spcAft>
                <a:spcPts val="600"/>
              </a:spcAft>
              <a:buClr>
                <a:srgbClr val="7EB0DE"/>
              </a:buClr>
              <a:buSzPct val="93181"/>
              <a:buFont typeface="+mj-lt"/>
              <a:buAutoNum type="arabicPeriod"/>
              <a:tabLst>
                <a:tab pos="285115" algn="l"/>
                <a:tab pos="285750" algn="l"/>
                <a:tab pos="2694940" algn="l"/>
              </a:tabLst>
            </a:pPr>
            <a:r>
              <a:rPr lang="en-US" sz="2400" spc="-15" dirty="0">
                <a:latin typeface="Century Gothic" panose="020B0502020202020204" pitchFamily="34" charset="0"/>
                <a:cs typeface="Segoe UI" panose="020B0502040204020203" pitchFamily="34" charset="0"/>
              </a:rPr>
              <a:t>Open PO</a:t>
            </a:r>
          </a:p>
          <a:p>
            <a:pPr marL="469265" marR="398145" indent="-457200">
              <a:lnSpc>
                <a:spcPct val="100000"/>
              </a:lnSpc>
              <a:spcBef>
                <a:spcPts val="600"/>
              </a:spcBef>
              <a:spcAft>
                <a:spcPts val="600"/>
              </a:spcAft>
              <a:buClr>
                <a:srgbClr val="7EB0DE"/>
              </a:buClr>
              <a:buSzPct val="93181"/>
              <a:buFont typeface="+mj-lt"/>
              <a:buAutoNum type="arabicPeriod"/>
              <a:tabLst>
                <a:tab pos="285115" algn="l"/>
                <a:tab pos="285750" algn="l"/>
                <a:tab pos="2694940" algn="l"/>
              </a:tabLst>
            </a:pPr>
            <a:r>
              <a:rPr lang="en-US" sz="2400" spc="-15" dirty="0">
                <a:latin typeface="Century Gothic" panose="020B0502020202020204" pitchFamily="34" charset="0"/>
                <a:cs typeface="Segoe UI" panose="020B0502040204020203" pitchFamily="34" charset="0"/>
              </a:rPr>
              <a:t>Click on Approval Notes and Attachments</a:t>
            </a:r>
          </a:p>
          <a:p>
            <a:pPr marL="469265" marR="398145" indent="-457200">
              <a:lnSpc>
                <a:spcPct val="100000"/>
              </a:lnSpc>
              <a:spcBef>
                <a:spcPts val="600"/>
              </a:spcBef>
              <a:spcAft>
                <a:spcPts val="600"/>
              </a:spcAft>
              <a:buClr>
                <a:srgbClr val="7EB0DE"/>
              </a:buClr>
              <a:buSzPct val="93181"/>
              <a:buFont typeface="+mj-lt"/>
              <a:buAutoNum type="arabicPeriod"/>
              <a:tabLst>
                <a:tab pos="285115" algn="l"/>
                <a:tab pos="285750" algn="l"/>
                <a:tab pos="2694940" algn="l"/>
              </a:tabLst>
            </a:pPr>
            <a:r>
              <a:rPr lang="en-US" sz="2400" spc="-15" dirty="0">
                <a:latin typeface="Century Gothic" panose="020B0502020202020204" pitchFamily="34" charset="0"/>
                <a:cs typeface="Segoe UI" panose="020B0502040204020203" pitchFamily="34" charset="0"/>
              </a:rPr>
              <a:t>In comment box, type “Performance Evaluation”</a:t>
            </a:r>
          </a:p>
          <a:p>
            <a:pPr marL="469265" marR="398145" indent="-457200">
              <a:lnSpc>
                <a:spcPct val="100000"/>
              </a:lnSpc>
              <a:spcBef>
                <a:spcPts val="600"/>
              </a:spcBef>
              <a:spcAft>
                <a:spcPts val="600"/>
              </a:spcAft>
              <a:buClr>
                <a:srgbClr val="7EB0DE"/>
              </a:buClr>
              <a:buSzPct val="93181"/>
              <a:buFont typeface="+mj-lt"/>
              <a:buAutoNum type="arabicPeriod"/>
              <a:tabLst>
                <a:tab pos="285115" algn="l"/>
                <a:tab pos="285750" algn="l"/>
                <a:tab pos="2694940" algn="l"/>
              </a:tabLst>
            </a:pPr>
            <a:r>
              <a:rPr lang="en-US" sz="2400" spc="-15" dirty="0">
                <a:latin typeface="Century Gothic" panose="020B0502020202020204" pitchFamily="34" charset="0"/>
                <a:cs typeface="Segoe UI" panose="020B0502040204020203" pitchFamily="34" charset="0"/>
              </a:rPr>
              <a:t>Click OSP-PC Perf. Report E-Mail</a:t>
            </a:r>
          </a:p>
          <a:p>
            <a:pPr marL="469265" marR="398145" indent="-457200">
              <a:lnSpc>
                <a:spcPct val="100000"/>
              </a:lnSpc>
              <a:spcBef>
                <a:spcPts val="600"/>
              </a:spcBef>
              <a:spcAft>
                <a:spcPts val="600"/>
              </a:spcAft>
              <a:buClr>
                <a:srgbClr val="7EB0DE"/>
              </a:buClr>
              <a:buSzPct val="93181"/>
              <a:buFont typeface="+mj-lt"/>
              <a:buAutoNum type="arabicPeriod"/>
              <a:tabLst>
                <a:tab pos="285115" algn="l"/>
                <a:tab pos="285750" algn="l"/>
                <a:tab pos="2694940" algn="l"/>
              </a:tabLst>
            </a:pPr>
            <a:r>
              <a:rPr lang="en-US" sz="2400" spc="-15" dirty="0">
                <a:latin typeface="Century Gothic" panose="020B0502020202020204" pitchFamily="34" charset="0"/>
                <a:cs typeface="Segoe UI" panose="020B0502040204020203" pitchFamily="34" charset="0"/>
              </a:rPr>
              <a:t>Attachment the Performance Evaluation</a:t>
            </a:r>
          </a:p>
          <a:p>
            <a:pPr marL="469265" marR="398145" indent="-457200">
              <a:lnSpc>
                <a:spcPct val="100000"/>
              </a:lnSpc>
              <a:spcBef>
                <a:spcPts val="600"/>
              </a:spcBef>
              <a:spcAft>
                <a:spcPts val="600"/>
              </a:spcAft>
              <a:buClr>
                <a:srgbClr val="7EB0DE"/>
              </a:buClr>
              <a:buSzPct val="93181"/>
              <a:buFont typeface="+mj-lt"/>
              <a:buAutoNum type="arabicPeriod"/>
              <a:tabLst>
                <a:tab pos="285115" algn="l"/>
                <a:tab pos="285750" algn="l"/>
                <a:tab pos="2694940" algn="l"/>
              </a:tabLst>
            </a:pPr>
            <a:r>
              <a:rPr lang="en-US" sz="2400" spc="-15" dirty="0">
                <a:latin typeface="Century Gothic" panose="020B0502020202020204" pitchFamily="34" charset="0"/>
                <a:cs typeface="Segoe UI" panose="020B0502040204020203" pitchFamily="34" charset="0"/>
              </a:rPr>
              <a:t>Click send</a:t>
            </a:r>
          </a:p>
          <a:p>
            <a:pPr marL="291465" marR="398145" indent="-279400">
              <a:lnSpc>
                <a:spcPct val="100000"/>
              </a:lnSpc>
              <a:spcBef>
                <a:spcPts val="600"/>
              </a:spcBef>
              <a:spcAft>
                <a:spcPts val="600"/>
              </a:spcAft>
              <a:buClr>
                <a:srgbClr val="7EB0DE"/>
              </a:buClr>
              <a:buSzPct val="93181"/>
              <a:buFont typeface="Arial"/>
              <a:buChar char="•"/>
              <a:tabLst>
                <a:tab pos="285115" algn="l"/>
                <a:tab pos="285750" algn="l"/>
                <a:tab pos="2694940" algn="l"/>
              </a:tabLst>
            </a:pPr>
            <a:endParaRPr lang="en-US" sz="2400" spc="-15" dirty="0">
              <a:latin typeface="Century Gothic" panose="020B0502020202020204" pitchFamily="34" charset="0"/>
              <a:cs typeface="Segoe UI" panose="020B0502040204020203" pitchFamily="34" charset="0"/>
            </a:endParaRPr>
          </a:p>
          <a:p>
            <a:pPr marL="291465" marR="398145" indent="-279400">
              <a:lnSpc>
                <a:spcPct val="100000"/>
              </a:lnSpc>
              <a:spcBef>
                <a:spcPts val="600"/>
              </a:spcBef>
              <a:spcAft>
                <a:spcPts val="600"/>
              </a:spcAft>
              <a:buClr>
                <a:srgbClr val="7EB0DE"/>
              </a:buClr>
              <a:buSzPct val="93181"/>
              <a:buFont typeface="Arial"/>
              <a:buChar char="•"/>
              <a:tabLst>
                <a:tab pos="285115" algn="l"/>
                <a:tab pos="285750" algn="l"/>
                <a:tab pos="2694940" algn="l"/>
              </a:tabLst>
            </a:pPr>
            <a:endParaRPr lang="en-US" dirty="0">
              <a:latin typeface="Century Gothic" panose="020B0502020202020204" pitchFamily="34" charset="0"/>
              <a:cs typeface="Segoe UI" panose="020B0502040204020203" pitchFamily="34" charset="0"/>
            </a:endParaRPr>
          </a:p>
        </p:txBody>
      </p:sp>
    </p:spTree>
    <p:extLst>
      <p:ext uri="{BB962C8B-B14F-4D97-AF65-F5344CB8AC3E}">
        <p14:creationId xmlns:p14="http://schemas.microsoft.com/office/powerpoint/2010/main" val="14393172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91B7F-4B11-13FE-A9A1-0EE565B8387C}"/>
              </a:ext>
            </a:extLst>
          </p:cNvPr>
          <p:cNvSpPr>
            <a:spLocks noGrp="1"/>
          </p:cNvSpPr>
          <p:nvPr>
            <p:ph type="title"/>
          </p:nvPr>
        </p:nvSpPr>
        <p:spPr>
          <a:xfrm>
            <a:off x="3381264" y="488951"/>
            <a:ext cx="5429472" cy="793824"/>
          </a:xfrm>
        </p:spPr>
        <p:txBody>
          <a:bodyPr/>
          <a:lstStyle/>
          <a:p>
            <a:r>
              <a:rPr lang="en-US" b="1" dirty="0">
                <a:solidFill>
                  <a:schemeClr val="accent5">
                    <a:lumMod val="75000"/>
                  </a:schemeClr>
                </a:solidFill>
                <a:latin typeface="Century Gothic" panose="020B0502020202020204" pitchFamily="34" charset="0"/>
                <a:cs typeface="Segoe UI" panose="020B0502040204020203" pitchFamily="34" charset="0"/>
              </a:rPr>
              <a:t>Common Mistakes</a:t>
            </a:r>
            <a:endParaRPr lang="en-US" dirty="0"/>
          </a:p>
        </p:txBody>
      </p:sp>
      <p:sp>
        <p:nvSpPr>
          <p:cNvPr id="3" name="Content Placeholder 2">
            <a:extLst>
              <a:ext uri="{FF2B5EF4-FFF2-40B4-BE49-F238E27FC236}">
                <a16:creationId xmlns:a16="http://schemas.microsoft.com/office/drawing/2014/main" id="{39F0609C-C385-484D-BB22-83632138560A}"/>
              </a:ext>
            </a:extLst>
          </p:cNvPr>
          <p:cNvSpPr>
            <a:spLocks noGrp="1"/>
          </p:cNvSpPr>
          <p:nvPr>
            <p:ph idx="1"/>
          </p:nvPr>
        </p:nvSpPr>
        <p:spPr/>
        <p:txBody>
          <a:bodyPr/>
          <a:lstStyle/>
          <a:p>
            <a:r>
              <a:rPr lang="en-US" sz="4000" dirty="0">
                <a:latin typeface="Century Gothic" panose="020B0502020202020204" pitchFamily="34" charset="0"/>
              </a:rPr>
              <a:t>Missing Information</a:t>
            </a:r>
          </a:p>
          <a:p>
            <a:pPr lvl="1"/>
            <a:r>
              <a:rPr lang="en-US" sz="3600" dirty="0">
                <a:latin typeface="Century Gothic" panose="020B0502020202020204" pitchFamily="34" charset="0"/>
              </a:rPr>
              <a:t>Act 87</a:t>
            </a:r>
          </a:p>
          <a:p>
            <a:pPr lvl="1"/>
            <a:r>
              <a:rPr lang="en-US" sz="3600" dirty="0">
                <a:latin typeface="Century Gothic" panose="020B0502020202020204" pitchFamily="34" charset="0"/>
              </a:rPr>
              <a:t>Previous Contract</a:t>
            </a:r>
          </a:p>
          <a:p>
            <a:pPr lvl="1"/>
            <a:r>
              <a:rPr lang="en-US" sz="3600" dirty="0">
                <a:latin typeface="Century Gothic" panose="020B0502020202020204" pitchFamily="34" charset="0"/>
              </a:rPr>
              <a:t>Purchase Order Number on BA-22</a:t>
            </a:r>
          </a:p>
          <a:p>
            <a:pPr lvl="1"/>
            <a:r>
              <a:rPr lang="en-US" sz="3600" dirty="0">
                <a:latin typeface="Century Gothic" panose="020B0502020202020204" pitchFamily="34" charset="0"/>
              </a:rPr>
              <a:t>Performance Evaluation</a:t>
            </a:r>
          </a:p>
          <a:p>
            <a:pPr lvl="1"/>
            <a:r>
              <a:rPr lang="en-US" sz="3600" dirty="0">
                <a:latin typeface="Century Gothic" panose="020B0502020202020204" pitchFamily="34" charset="0"/>
              </a:rPr>
              <a:t>Out of State Justification</a:t>
            </a:r>
          </a:p>
          <a:p>
            <a:pPr lvl="1"/>
            <a:r>
              <a:rPr lang="en-US" sz="3600" dirty="0">
                <a:latin typeface="Century Gothic" panose="020B0502020202020204" pitchFamily="34" charset="0"/>
              </a:rPr>
              <a:t>Public Contract Description</a:t>
            </a:r>
          </a:p>
        </p:txBody>
      </p:sp>
    </p:spTree>
    <p:extLst>
      <p:ext uri="{BB962C8B-B14F-4D97-AF65-F5344CB8AC3E}">
        <p14:creationId xmlns:p14="http://schemas.microsoft.com/office/powerpoint/2010/main" val="31639052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244340" y="399415"/>
            <a:ext cx="3703320" cy="7937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accent5">
                    <a:lumMod val="75000"/>
                  </a:schemeClr>
                </a:solidFill>
                <a:effectLst/>
                <a:uLnTx/>
                <a:uFillTx/>
                <a:latin typeface="Century Gothic" panose="020B0502020202020204" pitchFamily="34" charset="0"/>
                <a:ea typeface="+mj-ea"/>
                <a:cs typeface="Segoe UI" panose="020B0502040204020203" pitchFamily="34" charset="0"/>
              </a:rPr>
              <a:t>Helpful Links</a:t>
            </a:r>
          </a:p>
        </p:txBody>
      </p:sp>
      <p:sp>
        <p:nvSpPr>
          <p:cNvPr id="3" name="TextBox 2"/>
          <p:cNvSpPr txBox="1"/>
          <p:nvPr/>
        </p:nvSpPr>
        <p:spPr>
          <a:xfrm>
            <a:off x="-85997" y="1770295"/>
            <a:ext cx="12363994" cy="4524315"/>
          </a:xfrm>
          <a:prstGeom prst="rect">
            <a:avLst/>
          </a:prstGeom>
          <a:noFill/>
        </p:spPr>
        <p:txBody>
          <a:bodyPr wrap="square" rtlCol="0">
            <a:spAutoFit/>
          </a:bodyPr>
          <a:lstStyle/>
          <a:p>
            <a:pPr algn="ctr"/>
            <a:r>
              <a:rPr lang="en-US" sz="3200" dirty="0">
                <a:latin typeface="Century Gothic" panose="020B0502020202020204" pitchFamily="34" charset="0"/>
                <a:hlinkClick r:id="rId2"/>
              </a:rPr>
              <a:t>Civil Service Contract Exemptions</a:t>
            </a:r>
            <a:endParaRPr lang="en-US" sz="3200" dirty="0">
              <a:latin typeface="Century Gothic" panose="020B0502020202020204" pitchFamily="34" charset="0"/>
            </a:endParaRPr>
          </a:p>
          <a:p>
            <a:pPr algn="ctr"/>
            <a:endParaRPr lang="en-US" sz="3200" dirty="0">
              <a:latin typeface="Century Gothic" panose="020B0502020202020204" pitchFamily="34" charset="0"/>
            </a:endParaRPr>
          </a:p>
          <a:p>
            <a:pPr algn="ctr"/>
            <a:r>
              <a:rPr lang="en-US" sz="3200" dirty="0">
                <a:latin typeface="Century Gothic" panose="020B0502020202020204" pitchFamily="34" charset="0"/>
                <a:hlinkClick r:id="rId3"/>
              </a:rPr>
              <a:t>Louisiana Secretary of State </a:t>
            </a:r>
            <a:endParaRPr lang="en-US" sz="3200" dirty="0">
              <a:latin typeface="Century Gothic" panose="020B0502020202020204" pitchFamily="34" charset="0"/>
            </a:endParaRPr>
          </a:p>
          <a:p>
            <a:pPr algn="ctr"/>
            <a:endParaRPr lang="en-US" sz="3200" dirty="0">
              <a:latin typeface="Century Gothic" panose="020B0502020202020204" pitchFamily="34" charset="0"/>
            </a:endParaRPr>
          </a:p>
          <a:p>
            <a:pPr algn="ctr"/>
            <a:r>
              <a:rPr lang="en-US" sz="3200" dirty="0">
                <a:latin typeface="Century Gothic" panose="020B0502020202020204" pitchFamily="34" charset="0"/>
                <a:hlinkClick r:id="rId4"/>
              </a:rPr>
              <a:t>Louisiana Law Search</a:t>
            </a:r>
            <a:endParaRPr lang="en-US" sz="3200" dirty="0">
              <a:latin typeface="Century Gothic" panose="020B0502020202020204" pitchFamily="34" charset="0"/>
            </a:endParaRPr>
          </a:p>
          <a:p>
            <a:pPr algn="ctr"/>
            <a:endParaRPr lang="en-US" sz="3200" u="sng" dirty="0">
              <a:latin typeface="Century Gothic" panose="020B0502020202020204" pitchFamily="34" charset="0"/>
            </a:endParaRPr>
          </a:p>
          <a:p>
            <a:pPr algn="ctr"/>
            <a:r>
              <a:rPr lang="en-US" sz="3200" dirty="0">
                <a:latin typeface="Century Gothic" panose="020B0502020202020204" pitchFamily="34" charset="0"/>
                <a:hlinkClick r:id="rId5"/>
              </a:rPr>
              <a:t>OSP Website</a:t>
            </a:r>
            <a:endParaRPr lang="en-US" sz="3200" dirty="0">
              <a:latin typeface="Century Gothic" panose="020B0502020202020204" pitchFamily="34" charset="0"/>
            </a:endParaRPr>
          </a:p>
          <a:p>
            <a:pPr algn="ctr"/>
            <a:endParaRPr lang="en-US" sz="3200" dirty="0">
              <a:latin typeface="Century Gothic" panose="020B0502020202020204" pitchFamily="34" charset="0"/>
            </a:endParaRPr>
          </a:p>
          <a:p>
            <a:pPr algn="ctr"/>
            <a:r>
              <a:rPr lang="en-US" sz="3200" dirty="0">
                <a:latin typeface="Century Gothic" panose="020B0502020202020204" pitchFamily="34" charset="0"/>
                <a:hlinkClick r:id="rId6"/>
              </a:rPr>
              <a:t>LaGov eProcurement</a:t>
            </a:r>
            <a:endParaRPr lang="en-US" sz="3200" dirty="0">
              <a:latin typeface="Century Gothic" panose="020B0502020202020204" pitchFamily="34" charset="0"/>
            </a:endParaRPr>
          </a:p>
        </p:txBody>
      </p:sp>
    </p:spTree>
    <p:extLst>
      <p:ext uri="{BB962C8B-B14F-4D97-AF65-F5344CB8AC3E}">
        <p14:creationId xmlns:p14="http://schemas.microsoft.com/office/powerpoint/2010/main" val="41907021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9509" y="365126"/>
            <a:ext cx="6992983" cy="793824"/>
          </a:xfrm>
        </p:spPr>
        <p:txBody>
          <a:bodyPr/>
          <a:lstStyle/>
          <a:p>
            <a:r>
              <a:rPr lang="en-US" b="1" dirty="0">
                <a:latin typeface="Century Gothic" panose="020B0502020202020204" pitchFamily="34" charset="0"/>
                <a:cs typeface="Segoe UI" panose="020B0502040204020203" pitchFamily="34" charset="0"/>
              </a:rPr>
              <a:t>OSP Contact Information</a:t>
            </a:r>
          </a:p>
        </p:txBody>
      </p:sp>
      <p:sp>
        <p:nvSpPr>
          <p:cNvPr id="3" name="Content Placeholder 2"/>
          <p:cNvSpPr>
            <a:spLocks noGrp="1"/>
          </p:cNvSpPr>
          <p:nvPr>
            <p:ph idx="1"/>
          </p:nvPr>
        </p:nvSpPr>
        <p:spPr>
          <a:xfrm>
            <a:off x="2126751" y="1328598"/>
            <a:ext cx="9637159" cy="4517398"/>
          </a:xfrm>
        </p:spPr>
        <p:txBody>
          <a:bodyPr/>
          <a:lstStyle/>
          <a:p>
            <a:pPr marL="0" indent="0">
              <a:buFont typeface="Wingdings 2" pitchFamily="18" charset="2"/>
              <a:buNone/>
              <a:defRPr/>
            </a:pPr>
            <a:endParaRPr lang="en-US" sz="2400" dirty="0">
              <a:latin typeface="Century Gothic" panose="020B0502020202020204" pitchFamily="34" charset="0"/>
              <a:cs typeface="Segoe UI" panose="020B0502040204020203" pitchFamily="34" charset="0"/>
            </a:endParaRPr>
          </a:p>
          <a:p>
            <a:pPr marL="0" indent="0">
              <a:spcBef>
                <a:spcPts val="600"/>
              </a:spcBef>
              <a:spcAft>
                <a:spcPts val="600"/>
              </a:spcAft>
              <a:buFont typeface="Wingdings 2" pitchFamily="18" charset="2"/>
              <a:buNone/>
            </a:pPr>
            <a:r>
              <a:rPr lang="en-US" altLang="en-US" sz="2400" dirty="0">
                <a:latin typeface="Century Gothic" panose="020B0502020202020204" pitchFamily="34" charset="0"/>
                <a:cs typeface="Segoe UI" panose="020B0502040204020203" pitchFamily="34" charset="0"/>
              </a:rPr>
              <a:t>OSP Website		</a:t>
            </a:r>
            <a:r>
              <a:rPr lang="en-US" altLang="en-US" sz="2400" dirty="0">
                <a:solidFill>
                  <a:schemeClr val="accent1">
                    <a:lumMod val="75000"/>
                  </a:schemeClr>
                </a:solidFill>
                <a:latin typeface="Century Gothic" panose="020B0502020202020204" pitchFamily="34" charset="0"/>
                <a:cs typeface="Segoe UI" panose="020B0502040204020203" pitchFamily="34" charset="0"/>
              </a:rPr>
              <a:t>procurement.la.gov</a:t>
            </a:r>
            <a:endParaRPr lang="en-US" altLang="en-US" sz="2400" dirty="0">
              <a:latin typeface="Century Gothic" panose="020B0502020202020204" pitchFamily="34" charset="0"/>
              <a:cs typeface="Segoe UI" panose="020B0502040204020203" pitchFamily="34" charset="0"/>
            </a:endParaRPr>
          </a:p>
          <a:p>
            <a:pPr marL="0" indent="0">
              <a:spcBef>
                <a:spcPts val="600"/>
              </a:spcBef>
              <a:spcAft>
                <a:spcPts val="600"/>
              </a:spcAft>
              <a:buNone/>
            </a:pPr>
            <a:endParaRPr lang="en-US" altLang="en-US" sz="2400" dirty="0">
              <a:latin typeface="Century Gothic" panose="020B0502020202020204" pitchFamily="34" charset="0"/>
              <a:cs typeface="Segoe UI" panose="020B0502040204020203" pitchFamily="34" charset="0"/>
            </a:endParaRPr>
          </a:p>
          <a:p>
            <a:pPr marL="0" indent="0">
              <a:spcBef>
                <a:spcPts val="600"/>
              </a:spcBef>
              <a:spcAft>
                <a:spcPts val="600"/>
              </a:spcAft>
              <a:buNone/>
            </a:pPr>
            <a:r>
              <a:rPr lang="en-US" altLang="en-US" sz="2400" dirty="0">
                <a:latin typeface="Century Gothic" panose="020B0502020202020204" pitchFamily="34" charset="0"/>
                <a:cs typeface="Segoe UI" panose="020B0502040204020203" pitchFamily="34" charset="0"/>
              </a:rPr>
              <a:t>LESA Inquiries (RFPs) 	</a:t>
            </a:r>
            <a:r>
              <a:rPr lang="en-US" altLang="en-US" sz="2400" dirty="0">
                <a:solidFill>
                  <a:schemeClr val="accent1">
                    <a:lumMod val="75000"/>
                  </a:schemeClr>
                </a:solidFill>
                <a:latin typeface="Century Gothic" panose="020B0502020202020204" pitchFamily="34" charset="0"/>
                <a:cs typeface="Segoe UI" panose="020B0502040204020203" pitchFamily="34" charset="0"/>
              </a:rPr>
              <a:t>LESA@la.gov</a:t>
            </a:r>
          </a:p>
          <a:p>
            <a:pPr marL="0" indent="0">
              <a:spcBef>
                <a:spcPts val="600"/>
              </a:spcBef>
              <a:spcAft>
                <a:spcPts val="600"/>
              </a:spcAft>
              <a:buNone/>
            </a:pPr>
            <a:r>
              <a:rPr lang="en-US" altLang="en-US" sz="2400" dirty="0">
                <a:latin typeface="Century Gothic" panose="020B0502020202020204" pitchFamily="34" charset="0"/>
                <a:cs typeface="Segoe UI" panose="020B0502040204020203" pitchFamily="34" charset="0"/>
              </a:rPr>
              <a:t>Professional Contracts	</a:t>
            </a:r>
            <a:r>
              <a:rPr lang="en-US" altLang="en-US" sz="2400" dirty="0">
                <a:solidFill>
                  <a:schemeClr val="accent1">
                    <a:lumMod val="75000"/>
                  </a:schemeClr>
                </a:solidFill>
                <a:latin typeface="Century Gothic" panose="020B0502020202020204" pitchFamily="34" charset="0"/>
                <a:cs typeface="Segoe UI" panose="020B0502040204020203" pitchFamily="34" charset="0"/>
              </a:rPr>
              <a:t>doa-pchelpdesk@la.gov</a:t>
            </a:r>
          </a:p>
          <a:p>
            <a:pPr marL="0" indent="0">
              <a:spcBef>
                <a:spcPts val="600"/>
              </a:spcBef>
              <a:spcAft>
                <a:spcPts val="600"/>
              </a:spcAft>
              <a:buFont typeface="Wingdings 2" pitchFamily="18" charset="2"/>
              <a:buNone/>
            </a:pPr>
            <a:r>
              <a:rPr lang="en-US" altLang="en-US" sz="2400" dirty="0">
                <a:latin typeface="Century Gothic" panose="020B0502020202020204" pitchFamily="34" charset="0"/>
                <a:cs typeface="Segoe UI" panose="020B0502040204020203" pitchFamily="34" charset="0"/>
              </a:rPr>
              <a:t>Purchasing 			</a:t>
            </a:r>
            <a:r>
              <a:rPr lang="en-US" altLang="en-US" sz="2400" dirty="0">
                <a:solidFill>
                  <a:schemeClr val="accent1">
                    <a:lumMod val="75000"/>
                  </a:schemeClr>
                </a:solidFill>
                <a:latin typeface="Century Gothic" panose="020B0502020202020204" pitchFamily="34" charset="0"/>
                <a:cs typeface="Segoe UI" panose="020B0502040204020203" pitchFamily="34" charset="0"/>
              </a:rPr>
              <a:t>doa-osphelpdesk@la.gov</a:t>
            </a:r>
          </a:p>
          <a:p>
            <a:pPr marL="0" indent="0">
              <a:spcBef>
                <a:spcPts val="600"/>
              </a:spcBef>
              <a:spcAft>
                <a:spcPts val="600"/>
              </a:spcAft>
              <a:buFont typeface="Wingdings 2" pitchFamily="18" charset="2"/>
              <a:buNone/>
            </a:pPr>
            <a:r>
              <a:rPr lang="en-US" altLang="en-US" sz="2400" dirty="0">
                <a:latin typeface="Century Gothic" panose="020B0502020202020204" pitchFamily="34" charset="0"/>
                <a:cs typeface="Segoe UI" panose="020B0502040204020203" pitchFamily="34" charset="0"/>
              </a:rPr>
              <a:t>Vendor			</a:t>
            </a:r>
            <a:r>
              <a:rPr lang="en-US" altLang="en-US" sz="2400" dirty="0">
                <a:solidFill>
                  <a:schemeClr val="accent1">
                    <a:lumMod val="75000"/>
                  </a:schemeClr>
                </a:solidFill>
                <a:latin typeface="Century Gothic" panose="020B0502020202020204" pitchFamily="34" charset="0"/>
                <a:cs typeface="Segoe UI" panose="020B0502040204020203" pitchFamily="34" charset="0"/>
                <a:hlinkClick r:id="rId3"/>
              </a:rPr>
              <a:t>vendr_inq@la.gov</a:t>
            </a:r>
            <a:endParaRPr lang="en-US" altLang="en-US" sz="2400" dirty="0">
              <a:solidFill>
                <a:schemeClr val="accent1">
                  <a:lumMod val="75000"/>
                </a:schemeClr>
              </a:solidFill>
              <a:latin typeface="Century Gothic" panose="020B0502020202020204" pitchFamily="34" charset="0"/>
              <a:cs typeface="Segoe UI" panose="020B0502040204020203" pitchFamily="34" charset="0"/>
            </a:endParaRPr>
          </a:p>
          <a:p>
            <a:pPr marL="0" indent="0">
              <a:spcBef>
                <a:spcPts val="600"/>
              </a:spcBef>
              <a:spcAft>
                <a:spcPts val="600"/>
              </a:spcAft>
              <a:buFont typeface="Wingdings 2" pitchFamily="18" charset="2"/>
              <a:buNone/>
            </a:pPr>
            <a:endParaRPr lang="en-US" sz="2400" dirty="0">
              <a:solidFill>
                <a:schemeClr val="accent1">
                  <a:lumMod val="75000"/>
                </a:schemeClr>
              </a:solidFill>
              <a:latin typeface="Century Gothic" panose="020B0502020202020204" pitchFamily="34" charset="0"/>
            </a:endParaRPr>
          </a:p>
          <a:p>
            <a:pPr marL="0" indent="0">
              <a:spcBef>
                <a:spcPts val="600"/>
              </a:spcBef>
              <a:spcAft>
                <a:spcPts val="600"/>
              </a:spcAft>
              <a:buFont typeface="Wingdings 2" pitchFamily="18" charset="2"/>
              <a:buNone/>
            </a:pPr>
            <a:r>
              <a:rPr lang="en-US" altLang="en-US" sz="2400" dirty="0">
                <a:latin typeface="Century Gothic" panose="020B0502020202020204" pitchFamily="34" charset="0"/>
                <a:cs typeface="Segoe UI" panose="020B0502040204020203" pitchFamily="34" charset="0"/>
              </a:rPr>
              <a:t>OSP Main Desk	 	</a:t>
            </a:r>
            <a:r>
              <a:rPr lang="en-US" altLang="en-US" sz="2400" dirty="0">
                <a:solidFill>
                  <a:schemeClr val="accent1">
                    <a:lumMod val="75000"/>
                  </a:schemeClr>
                </a:solidFill>
                <a:latin typeface="Century Gothic" panose="020B0502020202020204" pitchFamily="34" charset="0"/>
                <a:cs typeface="Segoe UI" panose="020B0502040204020203" pitchFamily="34" charset="0"/>
              </a:rPr>
              <a:t>(225) 342-8010</a:t>
            </a:r>
          </a:p>
          <a:p>
            <a:pPr marL="0" indent="0">
              <a:buFont typeface="Wingdings 2" pitchFamily="18" charset="2"/>
              <a:buNone/>
              <a:defRPr/>
            </a:pPr>
            <a:r>
              <a:rPr lang="en-US" sz="2400" dirty="0">
                <a:latin typeface="Century Gothic" panose="020B0502020202020204" pitchFamily="34" charset="0"/>
                <a:cs typeface="Segoe UI" panose="020B0502040204020203" pitchFamily="34" charset="0"/>
              </a:rPr>
              <a:t> </a:t>
            </a:r>
          </a:p>
        </p:txBody>
      </p:sp>
    </p:spTree>
    <p:extLst>
      <p:ext uri="{BB962C8B-B14F-4D97-AF65-F5344CB8AC3E}">
        <p14:creationId xmlns:p14="http://schemas.microsoft.com/office/powerpoint/2010/main" val="3811471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46819606"/>
              </p:ext>
            </p:extLst>
          </p:nvPr>
        </p:nvGraphicFramePr>
        <p:xfrm>
          <a:off x="86501" y="224419"/>
          <a:ext cx="4133807" cy="6858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3303508" y="310419"/>
            <a:ext cx="5584985" cy="793824"/>
          </a:xfrm>
        </p:spPr>
        <p:txBody>
          <a:bodyPr/>
          <a:lstStyle/>
          <a:p>
            <a:r>
              <a:rPr lang="en-US" b="1" dirty="0">
                <a:latin typeface="Century Gothic" panose="020B0502020202020204" pitchFamily="34" charset="0"/>
                <a:cs typeface="Segoe UI" panose="020B0502040204020203" pitchFamily="34" charset="0"/>
              </a:rPr>
              <a:t>Applicability of Law</a:t>
            </a:r>
          </a:p>
        </p:txBody>
      </p:sp>
      <p:sp>
        <p:nvSpPr>
          <p:cNvPr id="3" name="Content Placeholder 2"/>
          <p:cNvSpPr>
            <a:spLocks noGrp="1"/>
          </p:cNvSpPr>
          <p:nvPr>
            <p:ph idx="1"/>
          </p:nvPr>
        </p:nvSpPr>
        <p:spPr>
          <a:xfrm>
            <a:off x="3988079" y="1354293"/>
            <a:ext cx="7971692" cy="4973935"/>
          </a:xfrm>
        </p:spPr>
        <p:txBody>
          <a:bodyPr/>
          <a:lstStyle/>
          <a:p>
            <a:pPr marL="0" indent="0" algn="just">
              <a:buNone/>
            </a:pPr>
            <a:r>
              <a:rPr lang="en-US" dirty="0">
                <a:latin typeface="Century Gothic" panose="020B0502020202020204" pitchFamily="34" charset="0"/>
                <a:cs typeface="Segoe UI" panose="020B0502040204020203" pitchFamily="34" charset="0"/>
              </a:rPr>
              <a:t>All expenditures of public funds by the Executive Branch of the State, regardless of their source, must follow the laws that govern OSP-PC contracts.</a:t>
            </a:r>
          </a:p>
          <a:p>
            <a:endParaRPr lang="en-US" sz="2400" dirty="0">
              <a:latin typeface="Century Gothic" panose="020B0502020202020204" pitchFamily="34" charset="0"/>
              <a:cs typeface="Segoe UI" panose="020B0502040204020203" pitchFamily="34" charset="0"/>
            </a:endParaRPr>
          </a:p>
          <a:p>
            <a:pPr marL="457200" lvl="1" indent="0">
              <a:buClr>
                <a:srgbClr val="7EB0DE"/>
              </a:buClr>
              <a:buNone/>
            </a:pPr>
            <a:r>
              <a:rPr lang="en-US" sz="2800" dirty="0">
                <a:latin typeface="Century Gothic" panose="020B0502020202020204" pitchFamily="34" charset="0"/>
                <a:cs typeface="Segoe UI" panose="020B0502040204020203" pitchFamily="34" charset="0"/>
              </a:rPr>
              <a:t>Some</a:t>
            </a:r>
            <a:r>
              <a:rPr lang="en-US" sz="2800" spc="-150" dirty="0">
                <a:latin typeface="Century Gothic" panose="020B0502020202020204" pitchFamily="34" charset="0"/>
                <a:cs typeface="Segoe UI" panose="020B0502040204020203" pitchFamily="34" charset="0"/>
              </a:rPr>
              <a:t> </a:t>
            </a:r>
            <a:r>
              <a:rPr lang="en-US" sz="2800" spc="-10" dirty="0">
                <a:latin typeface="Century Gothic" panose="020B0502020202020204" pitchFamily="34" charset="0"/>
                <a:cs typeface="Segoe UI" panose="020B0502040204020203" pitchFamily="34" charset="0"/>
              </a:rPr>
              <a:t>exemptions</a:t>
            </a:r>
            <a:r>
              <a:rPr lang="en-US" sz="2800" spc="-65" dirty="0">
                <a:latin typeface="Century Gothic" panose="020B0502020202020204" pitchFamily="34" charset="0"/>
                <a:cs typeface="Segoe UI" panose="020B0502040204020203" pitchFamily="34" charset="0"/>
              </a:rPr>
              <a:t> </a:t>
            </a:r>
            <a:r>
              <a:rPr lang="en-US" sz="2800" spc="-5" dirty="0">
                <a:latin typeface="Century Gothic" panose="020B0502020202020204" pitchFamily="34" charset="0"/>
                <a:cs typeface="Segoe UI" panose="020B0502040204020203" pitchFamily="34" charset="0"/>
              </a:rPr>
              <a:t>in</a:t>
            </a:r>
            <a:r>
              <a:rPr lang="en-US" sz="2800" spc="-40" dirty="0">
                <a:latin typeface="Century Gothic" panose="020B0502020202020204" pitchFamily="34" charset="0"/>
                <a:cs typeface="Segoe UI" panose="020B0502040204020203" pitchFamily="34" charset="0"/>
              </a:rPr>
              <a:t> </a:t>
            </a:r>
            <a:r>
              <a:rPr lang="en-US" sz="2800" spc="-20" dirty="0">
                <a:latin typeface="Century Gothic" panose="020B0502020202020204" pitchFamily="34" charset="0"/>
                <a:cs typeface="Segoe UI" panose="020B0502040204020203" pitchFamily="34" charset="0"/>
              </a:rPr>
              <a:t>law</a:t>
            </a:r>
            <a:r>
              <a:rPr lang="en-US" sz="2800" spc="-60" dirty="0">
                <a:latin typeface="Century Gothic" panose="020B0502020202020204" pitchFamily="34" charset="0"/>
                <a:cs typeface="Segoe UI" panose="020B0502040204020203" pitchFamily="34" charset="0"/>
              </a:rPr>
              <a:t> </a:t>
            </a:r>
            <a:endParaRPr lang="en-US" sz="2800" dirty="0">
              <a:latin typeface="Century Gothic" panose="020B0502020202020204" pitchFamily="34" charset="0"/>
              <a:cs typeface="Segoe UI" panose="020B0502040204020203" pitchFamily="34" charset="0"/>
            </a:endParaRPr>
          </a:p>
          <a:p>
            <a:pPr marL="457200" lvl="1" indent="0">
              <a:buClr>
                <a:srgbClr val="7EB0DE"/>
              </a:buClr>
              <a:buNone/>
            </a:pPr>
            <a:r>
              <a:rPr lang="en-US" sz="2800" dirty="0">
                <a:latin typeface="Century Gothic" panose="020B0502020202020204" pitchFamily="34" charset="0"/>
                <a:cs typeface="Segoe UI" panose="020B0502040204020203" pitchFamily="34" charset="0"/>
              </a:rPr>
              <a:t>	R.S.</a:t>
            </a:r>
            <a:r>
              <a:rPr lang="en-US" sz="2800" spc="-15" dirty="0">
                <a:latin typeface="Century Gothic" panose="020B0502020202020204" pitchFamily="34" charset="0"/>
                <a:cs typeface="Segoe UI" panose="020B0502040204020203" pitchFamily="34" charset="0"/>
              </a:rPr>
              <a:t>  </a:t>
            </a:r>
            <a:r>
              <a:rPr lang="en-US" sz="2800" spc="-10" dirty="0">
                <a:latin typeface="Century Gothic" panose="020B0502020202020204" pitchFamily="34" charset="0"/>
                <a:cs typeface="Segoe UI" panose="020B0502040204020203" pitchFamily="34" charset="0"/>
              </a:rPr>
              <a:t>39:1554</a:t>
            </a:r>
            <a:r>
              <a:rPr lang="en-US" sz="2800" spc="-15" dirty="0">
                <a:latin typeface="Century Gothic" panose="020B0502020202020204" pitchFamily="34" charset="0"/>
                <a:cs typeface="Segoe UI" panose="020B0502040204020203" pitchFamily="34" charset="0"/>
              </a:rPr>
              <a:t> </a:t>
            </a:r>
            <a:endParaRPr lang="en-US" sz="2800" dirty="0">
              <a:latin typeface="Century Gothic" panose="020B0502020202020204" pitchFamily="34" charset="0"/>
              <a:cs typeface="Segoe UI" panose="020B0502040204020203" pitchFamily="34" charset="0"/>
            </a:endParaRPr>
          </a:p>
          <a:p>
            <a:pPr marL="457200" lvl="1" indent="0">
              <a:buClr>
                <a:srgbClr val="7EB0DE"/>
              </a:buClr>
              <a:buNone/>
            </a:pPr>
            <a:r>
              <a:rPr lang="en-US" sz="2800" spc="-5" dirty="0">
                <a:latin typeface="Century Gothic" panose="020B0502020202020204" pitchFamily="34" charset="0"/>
                <a:cs typeface="Segoe UI" panose="020B0502040204020203" pitchFamily="34" charset="0"/>
              </a:rPr>
              <a:t>	R.S.  39:1619 – Social Services</a:t>
            </a:r>
          </a:p>
          <a:p>
            <a:endParaRPr lang="en-US" dirty="0">
              <a:latin typeface="Century Gothic" panose="020B0502020202020204" pitchFamily="34" charset="0"/>
              <a:cs typeface="Segoe UI" panose="020B0502040204020203" pitchFamily="34" charset="0"/>
            </a:endParaRPr>
          </a:p>
          <a:p>
            <a:pPr marL="0" indent="0">
              <a:buNone/>
            </a:pPr>
            <a:r>
              <a:rPr lang="en-US" dirty="0">
                <a:latin typeface="Century Gothic" panose="020B0502020202020204" pitchFamily="34" charset="0"/>
                <a:cs typeface="Segoe UI" panose="020B0502040204020203" pitchFamily="34" charset="0"/>
              </a:rPr>
              <a:t>Contracts over the Agency’s Delegated Authority must be processed by OSP.</a:t>
            </a:r>
          </a:p>
        </p:txBody>
      </p:sp>
    </p:spTree>
    <p:extLst>
      <p:ext uri="{BB962C8B-B14F-4D97-AF65-F5344CB8AC3E}">
        <p14:creationId xmlns:p14="http://schemas.microsoft.com/office/powerpoint/2010/main" val="1532656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9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343003" y="225713"/>
            <a:ext cx="5505994" cy="793750"/>
          </a:xfrm>
          <a:prstGeom prst="rect">
            <a:avLst/>
          </a:prstGeom>
        </p:spPr>
        <p:txBody>
          <a:bodyPr/>
          <a:lstStyle/>
          <a:p>
            <a:r>
              <a:rPr lang="en-US" b="1" dirty="0">
                <a:solidFill>
                  <a:srgbClr val="1F4E79"/>
                </a:solidFill>
                <a:latin typeface="Century Gothic" panose="020B0502020202020204" pitchFamily="34" charset="0"/>
                <a:cs typeface="Segoe UI" panose="020B0502040204020203" pitchFamily="34" charset="0"/>
              </a:rPr>
              <a:t>Types of Contracts</a:t>
            </a:r>
          </a:p>
        </p:txBody>
      </p:sp>
      <p:sp>
        <p:nvSpPr>
          <p:cNvPr id="6" name="TextBox 5"/>
          <p:cNvSpPr txBox="1"/>
          <p:nvPr/>
        </p:nvSpPr>
        <p:spPr>
          <a:xfrm>
            <a:off x="3944437" y="1254838"/>
            <a:ext cx="4495800" cy="692497"/>
          </a:xfrm>
          <a:prstGeom prst="rect">
            <a:avLst/>
          </a:prstGeom>
          <a:noFill/>
        </p:spPr>
        <p:txBody>
          <a:bodyPr wrap="square" bIns="91440" rtlCol="0" anchor="ctr" anchorCtr="0">
            <a:spAutoFit/>
          </a:bodyPr>
          <a:lstStyle/>
          <a:p>
            <a:pPr algn="ctr"/>
            <a:r>
              <a:rPr lang="en-US" sz="3600" dirty="0">
                <a:solidFill>
                  <a:srgbClr val="1F4E79"/>
                </a:solidFill>
                <a:latin typeface="Century Gothic" panose="020B0502020202020204" pitchFamily="34" charset="0"/>
              </a:rPr>
              <a:t>Professional</a:t>
            </a:r>
          </a:p>
        </p:txBody>
      </p:sp>
      <p:sp>
        <p:nvSpPr>
          <p:cNvPr id="7" name="TextBox 6"/>
          <p:cNvSpPr txBox="1"/>
          <p:nvPr/>
        </p:nvSpPr>
        <p:spPr>
          <a:xfrm>
            <a:off x="3944437" y="1965211"/>
            <a:ext cx="4495800" cy="692497"/>
          </a:xfrm>
          <a:prstGeom prst="rect">
            <a:avLst/>
          </a:prstGeom>
          <a:noFill/>
        </p:spPr>
        <p:txBody>
          <a:bodyPr wrap="square" bIns="91440" rtlCol="0" anchor="ctr" anchorCtr="0">
            <a:spAutoFit/>
          </a:bodyPr>
          <a:lstStyle/>
          <a:p>
            <a:pPr algn="ctr"/>
            <a:r>
              <a:rPr lang="en-US" sz="3600" dirty="0">
                <a:solidFill>
                  <a:srgbClr val="1F4E79"/>
                </a:solidFill>
                <a:latin typeface="Century Gothic" panose="020B0502020202020204" pitchFamily="34" charset="0"/>
              </a:rPr>
              <a:t>Personal</a:t>
            </a:r>
          </a:p>
        </p:txBody>
      </p:sp>
      <p:sp>
        <p:nvSpPr>
          <p:cNvPr id="8" name="TextBox 7"/>
          <p:cNvSpPr txBox="1"/>
          <p:nvPr/>
        </p:nvSpPr>
        <p:spPr>
          <a:xfrm>
            <a:off x="3944437" y="2673270"/>
            <a:ext cx="4495800" cy="692497"/>
          </a:xfrm>
          <a:prstGeom prst="rect">
            <a:avLst/>
          </a:prstGeom>
          <a:noFill/>
        </p:spPr>
        <p:txBody>
          <a:bodyPr wrap="square" bIns="91440" rtlCol="0" anchor="ctr" anchorCtr="0">
            <a:spAutoFit/>
          </a:bodyPr>
          <a:lstStyle/>
          <a:p>
            <a:pPr algn="ctr"/>
            <a:r>
              <a:rPr lang="en-US" sz="3600" dirty="0">
                <a:solidFill>
                  <a:srgbClr val="1F4E79"/>
                </a:solidFill>
                <a:latin typeface="Century Gothic" panose="020B0502020202020204" pitchFamily="34" charset="0"/>
              </a:rPr>
              <a:t>Consulting</a:t>
            </a:r>
          </a:p>
        </p:txBody>
      </p:sp>
      <p:sp>
        <p:nvSpPr>
          <p:cNvPr id="9" name="TextBox 8"/>
          <p:cNvSpPr txBox="1"/>
          <p:nvPr/>
        </p:nvSpPr>
        <p:spPr>
          <a:xfrm>
            <a:off x="3944437" y="3319601"/>
            <a:ext cx="4495800" cy="692497"/>
          </a:xfrm>
          <a:prstGeom prst="rect">
            <a:avLst/>
          </a:prstGeom>
          <a:noFill/>
        </p:spPr>
        <p:txBody>
          <a:bodyPr wrap="square" bIns="91440" rtlCol="0" anchor="ctr" anchorCtr="0">
            <a:spAutoFit/>
          </a:bodyPr>
          <a:lstStyle/>
          <a:p>
            <a:pPr algn="ctr"/>
            <a:r>
              <a:rPr lang="en-US" sz="3600" dirty="0">
                <a:solidFill>
                  <a:srgbClr val="1F4E79"/>
                </a:solidFill>
                <a:latin typeface="Century Gothic" panose="020B0502020202020204" pitchFamily="34" charset="0"/>
              </a:rPr>
              <a:t>Social Services</a:t>
            </a:r>
          </a:p>
        </p:txBody>
      </p:sp>
      <p:sp>
        <p:nvSpPr>
          <p:cNvPr id="10" name="TextBox 9"/>
          <p:cNvSpPr txBox="1"/>
          <p:nvPr/>
        </p:nvSpPr>
        <p:spPr>
          <a:xfrm>
            <a:off x="3944437" y="3931653"/>
            <a:ext cx="4495800" cy="692497"/>
          </a:xfrm>
          <a:prstGeom prst="rect">
            <a:avLst/>
          </a:prstGeom>
          <a:noFill/>
        </p:spPr>
        <p:txBody>
          <a:bodyPr wrap="square" bIns="91440" rtlCol="0" anchor="ctr" anchorCtr="0">
            <a:spAutoFit/>
          </a:bodyPr>
          <a:lstStyle/>
          <a:p>
            <a:pPr algn="ctr"/>
            <a:r>
              <a:rPr lang="en-US" sz="3600" dirty="0">
                <a:solidFill>
                  <a:srgbClr val="1F4E79"/>
                </a:solidFill>
                <a:latin typeface="Century Gothic" panose="020B0502020202020204" pitchFamily="34" charset="0"/>
              </a:rPr>
              <a:t>Interagency</a:t>
            </a:r>
          </a:p>
        </p:txBody>
      </p:sp>
      <p:sp>
        <p:nvSpPr>
          <p:cNvPr id="11" name="TextBox 10"/>
          <p:cNvSpPr txBox="1"/>
          <p:nvPr/>
        </p:nvSpPr>
        <p:spPr>
          <a:xfrm>
            <a:off x="3808910" y="4553559"/>
            <a:ext cx="4766854" cy="692497"/>
          </a:xfrm>
          <a:prstGeom prst="rect">
            <a:avLst/>
          </a:prstGeom>
          <a:noFill/>
        </p:spPr>
        <p:txBody>
          <a:bodyPr wrap="square" bIns="91440" rtlCol="0" anchor="ctr" anchorCtr="0">
            <a:spAutoFit/>
          </a:bodyPr>
          <a:lstStyle/>
          <a:p>
            <a:pPr algn="ctr"/>
            <a:r>
              <a:rPr lang="en-US" sz="3600" dirty="0">
                <a:solidFill>
                  <a:srgbClr val="1F4E79"/>
                </a:solidFill>
                <a:latin typeface="Century Gothic" panose="020B0502020202020204" pitchFamily="34" charset="0"/>
              </a:rPr>
              <a:t>Intergovernmental</a:t>
            </a:r>
          </a:p>
        </p:txBody>
      </p:sp>
      <p:sp>
        <p:nvSpPr>
          <p:cNvPr id="12" name="TextBox 11"/>
          <p:cNvSpPr txBox="1"/>
          <p:nvPr/>
        </p:nvSpPr>
        <p:spPr>
          <a:xfrm>
            <a:off x="3325585" y="5263862"/>
            <a:ext cx="5733505" cy="692497"/>
          </a:xfrm>
          <a:prstGeom prst="rect">
            <a:avLst/>
          </a:prstGeom>
          <a:noFill/>
        </p:spPr>
        <p:txBody>
          <a:bodyPr wrap="square" bIns="91440" rtlCol="0" anchor="ctr" anchorCtr="0">
            <a:spAutoFit/>
          </a:bodyPr>
          <a:lstStyle/>
          <a:p>
            <a:pPr algn="ctr"/>
            <a:r>
              <a:rPr lang="en-US" sz="3600" dirty="0">
                <a:solidFill>
                  <a:srgbClr val="1F4E79"/>
                </a:solidFill>
                <a:latin typeface="Century Gothic" panose="020B0502020202020204" pitchFamily="34" charset="0"/>
              </a:rPr>
              <a:t>Cooperative Endeavors</a:t>
            </a:r>
          </a:p>
        </p:txBody>
      </p:sp>
    </p:spTree>
    <p:extLst>
      <p:ext uri="{BB962C8B-B14F-4D97-AF65-F5344CB8AC3E}">
        <p14:creationId xmlns:p14="http://schemas.microsoft.com/office/powerpoint/2010/main" val="3698861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9FD1B6-20AD-94F2-F507-CD60A57578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71B400-255C-9051-1304-57A465FE78DD}"/>
              </a:ext>
            </a:extLst>
          </p:cNvPr>
          <p:cNvSpPr>
            <a:spLocks noGrp="1"/>
          </p:cNvSpPr>
          <p:nvPr>
            <p:ph type="title"/>
          </p:nvPr>
        </p:nvSpPr>
        <p:spPr>
          <a:xfrm>
            <a:off x="4284617" y="365126"/>
            <a:ext cx="3622766" cy="793824"/>
          </a:xfrm>
        </p:spPr>
        <p:txBody>
          <a:bodyPr/>
          <a:lstStyle/>
          <a:p>
            <a:r>
              <a:rPr lang="en-US" b="1" dirty="0">
                <a:latin typeface="Century Gothic" panose="020B0502020202020204" pitchFamily="34" charset="0"/>
                <a:cs typeface="Segoe UI" panose="020B0502040204020203" pitchFamily="34" charset="0"/>
              </a:rPr>
              <a:t>Professional</a:t>
            </a:r>
          </a:p>
        </p:txBody>
      </p:sp>
      <p:sp>
        <p:nvSpPr>
          <p:cNvPr id="3" name="Content Placeholder 2">
            <a:extLst>
              <a:ext uri="{FF2B5EF4-FFF2-40B4-BE49-F238E27FC236}">
                <a16:creationId xmlns:a16="http://schemas.microsoft.com/office/drawing/2014/main" id="{5635450C-AB1B-22C0-C491-A14D9268ECA2}"/>
              </a:ext>
            </a:extLst>
          </p:cNvPr>
          <p:cNvSpPr>
            <a:spLocks noGrp="1"/>
          </p:cNvSpPr>
          <p:nvPr>
            <p:ph idx="1"/>
          </p:nvPr>
        </p:nvSpPr>
        <p:spPr>
          <a:xfrm>
            <a:off x="1766752" y="1348747"/>
            <a:ext cx="8658497" cy="3882927"/>
          </a:xfrm>
        </p:spPr>
        <p:txBody>
          <a:bodyPr numCol="2"/>
          <a:lstStyle/>
          <a:p>
            <a:r>
              <a:rPr lang="en-US" dirty="0">
                <a:latin typeface="Century Gothic" panose="020B0502020202020204" pitchFamily="34" charset="0"/>
              </a:rPr>
              <a:t>Lawyers</a:t>
            </a:r>
          </a:p>
          <a:p>
            <a:r>
              <a:rPr lang="en-US" dirty="0">
                <a:latin typeface="Century Gothic" panose="020B0502020202020204" pitchFamily="34" charset="0"/>
              </a:rPr>
              <a:t>Doctors</a:t>
            </a:r>
          </a:p>
          <a:p>
            <a:r>
              <a:rPr lang="en-US" dirty="0">
                <a:latin typeface="Century Gothic" panose="020B0502020202020204" pitchFamily="34" charset="0"/>
              </a:rPr>
              <a:t>Dentists</a:t>
            </a:r>
          </a:p>
          <a:p>
            <a:r>
              <a:rPr lang="en-US" dirty="0">
                <a:latin typeface="Century Gothic" panose="020B0502020202020204" pitchFamily="34" charset="0"/>
              </a:rPr>
              <a:t>Psychologists</a:t>
            </a:r>
          </a:p>
          <a:p>
            <a:r>
              <a:rPr lang="en-US" dirty="0">
                <a:latin typeface="Century Gothic" panose="020B0502020202020204" pitchFamily="34" charset="0"/>
              </a:rPr>
              <a:t>Certified Advanced Practice Nurses</a:t>
            </a:r>
          </a:p>
          <a:p>
            <a:r>
              <a:rPr lang="en-US" dirty="0">
                <a:latin typeface="Century Gothic" panose="020B0502020202020204" pitchFamily="34" charset="0"/>
              </a:rPr>
              <a:t>Veterinarians</a:t>
            </a:r>
          </a:p>
          <a:p>
            <a:r>
              <a:rPr lang="en-US" dirty="0">
                <a:latin typeface="Century Gothic" panose="020B0502020202020204" pitchFamily="34" charset="0"/>
              </a:rPr>
              <a:t>Architects</a:t>
            </a:r>
          </a:p>
          <a:p>
            <a:r>
              <a:rPr lang="en-US" dirty="0">
                <a:latin typeface="Century Gothic" panose="020B0502020202020204" pitchFamily="34" charset="0"/>
              </a:rPr>
              <a:t>Municipal Advisors</a:t>
            </a:r>
          </a:p>
          <a:p>
            <a:r>
              <a:rPr lang="en-US" dirty="0">
                <a:latin typeface="Century Gothic" panose="020B0502020202020204" pitchFamily="34" charset="0"/>
              </a:rPr>
              <a:t>Engineers</a:t>
            </a:r>
          </a:p>
          <a:p>
            <a:r>
              <a:rPr lang="en-US" dirty="0">
                <a:latin typeface="Century Gothic" panose="020B0502020202020204" pitchFamily="34" charset="0"/>
              </a:rPr>
              <a:t>Land Surveyors</a:t>
            </a:r>
          </a:p>
          <a:p>
            <a:r>
              <a:rPr lang="en-US" dirty="0">
                <a:latin typeface="Century Gothic" panose="020B0502020202020204" pitchFamily="34" charset="0"/>
              </a:rPr>
              <a:t>Landscape Architects</a:t>
            </a:r>
          </a:p>
          <a:p>
            <a:r>
              <a:rPr lang="en-US" dirty="0">
                <a:latin typeface="Century Gothic" panose="020B0502020202020204" pitchFamily="34" charset="0"/>
              </a:rPr>
              <a:t>Accountants</a:t>
            </a:r>
          </a:p>
          <a:p>
            <a:r>
              <a:rPr lang="en-US" dirty="0">
                <a:latin typeface="Century Gothic" panose="020B0502020202020204" pitchFamily="34" charset="0"/>
              </a:rPr>
              <a:t>Actuaries</a:t>
            </a:r>
          </a:p>
          <a:p>
            <a:r>
              <a:rPr lang="en-US" dirty="0">
                <a:latin typeface="Century Gothic" panose="020B0502020202020204" pitchFamily="34" charset="0"/>
              </a:rPr>
              <a:t>Claims Adjusters</a:t>
            </a:r>
          </a:p>
          <a:p>
            <a:r>
              <a:rPr lang="en-US" dirty="0">
                <a:latin typeface="Century Gothic" panose="020B0502020202020204" pitchFamily="34" charset="0"/>
              </a:rPr>
              <a:t>Pharmacists</a:t>
            </a:r>
          </a:p>
          <a:p>
            <a:r>
              <a:rPr lang="en-US" dirty="0">
                <a:latin typeface="Century Gothic" panose="020B0502020202020204" pitchFamily="34" charset="0"/>
              </a:rPr>
              <a:t>Visiting Professors</a:t>
            </a:r>
          </a:p>
        </p:txBody>
      </p:sp>
    </p:spTree>
    <p:extLst>
      <p:ext uri="{BB962C8B-B14F-4D97-AF65-F5344CB8AC3E}">
        <p14:creationId xmlns:p14="http://schemas.microsoft.com/office/powerpoint/2010/main" val="3232115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BD2AF-225B-91F9-4454-887F715D87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CD9CC4-E4E3-E09E-DC9E-466B9BC82443}"/>
              </a:ext>
            </a:extLst>
          </p:cNvPr>
          <p:cNvSpPr>
            <a:spLocks noGrp="1"/>
          </p:cNvSpPr>
          <p:nvPr>
            <p:ph type="title"/>
          </p:nvPr>
        </p:nvSpPr>
        <p:spPr>
          <a:xfrm>
            <a:off x="4799512" y="365126"/>
            <a:ext cx="2592977" cy="793824"/>
          </a:xfrm>
        </p:spPr>
        <p:txBody>
          <a:bodyPr/>
          <a:lstStyle/>
          <a:p>
            <a:r>
              <a:rPr lang="en-US" b="1" dirty="0">
                <a:latin typeface="Century Gothic" panose="020B0502020202020204" pitchFamily="34" charset="0"/>
                <a:cs typeface="Segoe UI" panose="020B0502040204020203" pitchFamily="34" charset="0"/>
              </a:rPr>
              <a:t>Personal</a:t>
            </a:r>
          </a:p>
        </p:txBody>
      </p:sp>
      <p:sp>
        <p:nvSpPr>
          <p:cNvPr id="3" name="Content Placeholder 2">
            <a:extLst>
              <a:ext uri="{FF2B5EF4-FFF2-40B4-BE49-F238E27FC236}">
                <a16:creationId xmlns:a16="http://schemas.microsoft.com/office/drawing/2014/main" id="{5C993E8E-7F5D-B531-2639-79417AAED4C2}"/>
              </a:ext>
            </a:extLst>
          </p:cNvPr>
          <p:cNvSpPr>
            <a:spLocks noGrp="1"/>
          </p:cNvSpPr>
          <p:nvPr>
            <p:ph idx="1"/>
          </p:nvPr>
        </p:nvSpPr>
        <p:spPr>
          <a:xfrm>
            <a:off x="1734095" y="1706339"/>
            <a:ext cx="9780814" cy="3445322"/>
          </a:xfrm>
        </p:spPr>
        <p:txBody>
          <a:bodyPr numCol="2"/>
          <a:lstStyle/>
          <a:p>
            <a:r>
              <a:rPr lang="en-US" dirty="0">
                <a:latin typeface="Century Gothic" panose="020B0502020202020204" pitchFamily="34" charset="0"/>
              </a:rPr>
              <a:t>Graphic Artist</a:t>
            </a:r>
          </a:p>
          <a:p>
            <a:r>
              <a:rPr lang="en-US" dirty="0">
                <a:latin typeface="Century Gothic" panose="020B0502020202020204" pitchFamily="34" charset="0"/>
              </a:rPr>
              <a:t>Sculptor</a:t>
            </a:r>
          </a:p>
          <a:p>
            <a:r>
              <a:rPr lang="en-US" dirty="0">
                <a:latin typeface="Century Gothic" panose="020B0502020202020204" pitchFamily="34" charset="0"/>
              </a:rPr>
              <a:t>Musician</a:t>
            </a:r>
          </a:p>
          <a:p>
            <a:r>
              <a:rPr lang="en-US" dirty="0">
                <a:latin typeface="Century Gothic" panose="020B0502020202020204" pitchFamily="34" charset="0"/>
              </a:rPr>
              <a:t>Photographer</a:t>
            </a:r>
          </a:p>
          <a:p>
            <a:r>
              <a:rPr lang="en-US" dirty="0">
                <a:latin typeface="Century Gothic" panose="020B0502020202020204" pitchFamily="34" charset="0"/>
              </a:rPr>
              <a:t>Writer</a:t>
            </a:r>
          </a:p>
          <a:p>
            <a:r>
              <a:rPr lang="en-US" dirty="0">
                <a:latin typeface="Century Gothic" panose="020B0502020202020204" pitchFamily="34" charset="0"/>
              </a:rPr>
              <a:t>Handwriting Analyst</a:t>
            </a:r>
          </a:p>
          <a:p>
            <a:r>
              <a:rPr lang="en-US" dirty="0">
                <a:latin typeface="Century Gothic" panose="020B0502020202020204" pitchFamily="34" charset="0"/>
              </a:rPr>
              <a:t>Court Reporter</a:t>
            </a:r>
          </a:p>
          <a:p>
            <a:r>
              <a:rPr lang="en-US" dirty="0">
                <a:latin typeface="Century Gothic" panose="020B0502020202020204" pitchFamily="34" charset="0"/>
              </a:rPr>
              <a:t>Foreign Representative</a:t>
            </a:r>
          </a:p>
          <a:p>
            <a:r>
              <a:rPr lang="en-US" dirty="0">
                <a:latin typeface="Century Gothic" panose="020B0502020202020204" pitchFamily="34" charset="0"/>
              </a:rPr>
              <a:t>Expert Witness</a:t>
            </a:r>
          </a:p>
          <a:p>
            <a:r>
              <a:rPr lang="en-US" dirty="0">
                <a:latin typeface="Century Gothic" panose="020B0502020202020204" pitchFamily="34" charset="0"/>
              </a:rPr>
              <a:t>Paramedical</a:t>
            </a:r>
          </a:p>
          <a:p>
            <a:r>
              <a:rPr lang="en-US" dirty="0">
                <a:latin typeface="Century Gothic" panose="020B0502020202020204" pitchFamily="34" charset="0"/>
              </a:rPr>
              <a:t>Therapist</a:t>
            </a:r>
          </a:p>
          <a:p>
            <a:r>
              <a:rPr lang="en-US" dirty="0">
                <a:latin typeface="Century Gothic" panose="020B0502020202020204" pitchFamily="34" charset="0"/>
              </a:rPr>
              <a:t>Private Investigator</a:t>
            </a:r>
          </a:p>
          <a:p>
            <a:r>
              <a:rPr lang="en-US" dirty="0">
                <a:latin typeface="Century Gothic" panose="020B0502020202020204" pitchFamily="34" charset="0"/>
              </a:rPr>
              <a:t>Sign Language Interpreter</a:t>
            </a:r>
          </a:p>
          <a:p>
            <a:r>
              <a:rPr lang="en-US" dirty="0">
                <a:latin typeface="Century Gothic" panose="020B0502020202020204" pitchFamily="34" charset="0"/>
              </a:rPr>
              <a:t>Entertainers</a:t>
            </a:r>
          </a:p>
          <a:p>
            <a:r>
              <a:rPr lang="en-US" dirty="0">
                <a:latin typeface="Century Gothic" panose="020B0502020202020204" pitchFamily="34" charset="0"/>
              </a:rPr>
              <a:t>Expert Speaker</a:t>
            </a:r>
          </a:p>
        </p:txBody>
      </p:sp>
    </p:spTree>
    <p:extLst>
      <p:ext uri="{BB962C8B-B14F-4D97-AF65-F5344CB8AC3E}">
        <p14:creationId xmlns:p14="http://schemas.microsoft.com/office/powerpoint/2010/main" val="1859196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0085EC-A917-7911-37BE-E4A6F3F37C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715681-4B06-13DF-0340-ED1AB26712EB}"/>
              </a:ext>
            </a:extLst>
          </p:cNvPr>
          <p:cNvSpPr>
            <a:spLocks noGrp="1"/>
          </p:cNvSpPr>
          <p:nvPr>
            <p:ph type="title"/>
          </p:nvPr>
        </p:nvSpPr>
        <p:spPr>
          <a:xfrm>
            <a:off x="4434840" y="365126"/>
            <a:ext cx="3115491" cy="793824"/>
          </a:xfrm>
        </p:spPr>
        <p:txBody>
          <a:bodyPr/>
          <a:lstStyle/>
          <a:p>
            <a:r>
              <a:rPr lang="en-US" b="1" dirty="0">
                <a:latin typeface="Century Gothic" panose="020B0502020202020204" pitchFamily="34" charset="0"/>
                <a:cs typeface="Segoe UI" panose="020B0502040204020203" pitchFamily="34" charset="0"/>
              </a:rPr>
              <a:t>Consulting</a:t>
            </a:r>
          </a:p>
        </p:txBody>
      </p:sp>
      <p:sp>
        <p:nvSpPr>
          <p:cNvPr id="3" name="Content Placeholder 2">
            <a:extLst>
              <a:ext uri="{FF2B5EF4-FFF2-40B4-BE49-F238E27FC236}">
                <a16:creationId xmlns:a16="http://schemas.microsoft.com/office/drawing/2014/main" id="{691BD28D-2820-BF5B-D5DB-5BB12F939445}"/>
              </a:ext>
            </a:extLst>
          </p:cNvPr>
          <p:cNvSpPr>
            <a:spLocks noGrp="1"/>
          </p:cNvSpPr>
          <p:nvPr>
            <p:ph idx="1"/>
          </p:nvPr>
        </p:nvSpPr>
        <p:spPr>
          <a:xfrm>
            <a:off x="924196" y="1158950"/>
            <a:ext cx="11267803" cy="4674867"/>
          </a:xfrm>
        </p:spPr>
        <p:txBody>
          <a:bodyPr numCol="1"/>
          <a:lstStyle/>
          <a:p>
            <a:pPr marL="0" indent="0">
              <a:buNone/>
            </a:pPr>
            <a:r>
              <a:rPr lang="en-US" sz="2400" dirty="0">
                <a:latin typeface="Century Gothic" panose="020B0502020202020204" pitchFamily="34" charset="0"/>
              </a:rPr>
              <a:t>Work by an individual or firm who possess specialized knowledge, experience or expertise to investigate assigned problems; to provide counsel, review, design, development, analysis, or advise in formulating and implementing programs or services or improvements to programs and service.</a:t>
            </a:r>
          </a:p>
          <a:p>
            <a:endParaRPr lang="en-US" sz="2400" dirty="0">
              <a:latin typeface="Century Gothic" panose="020B0502020202020204" pitchFamily="34" charset="0"/>
            </a:endParaRPr>
          </a:p>
          <a:p>
            <a:r>
              <a:rPr lang="en-US" sz="2400" dirty="0">
                <a:latin typeface="Century Gothic" panose="020B0502020202020204" pitchFamily="34" charset="0"/>
              </a:rPr>
              <a:t>Appraisers</a:t>
            </a:r>
          </a:p>
          <a:p>
            <a:r>
              <a:rPr lang="en-US" sz="2400" dirty="0">
                <a:latin typeface="Century Gothic" panose="020B0502020202020204" pitchFamily="34" charset="0"/>
              </a:rPr>
              <a:t>Finance (Banking Services)</a:t>
            </a:r>
          </a:p>
          <a:p>
            <a:r>
              <a:rPr lang="en-US" sz="2400" dirty="0">
                <a:latin typeface="Century Gothic" panose="020B0502020202020204" pitchFamily="34" charset="0"/>
              </a:rPr>
              <a:t>Planning</a:t>
            </a:r>
          </a:p>
          <a:p>
            <a:r>
              <a:rPr lang="en-US" sz="2400" dirty="0">
                <a:latin typeface="Century Gothic" panose="020B0502020202020204" pitchFamily="34" charset="0"/>
              </a:rPr>
              <a:t>Data Processing (IT)</a:t>
            </a:r>
          </a:p>
          <a:p>
            <a:r>
              <a:rPr lang="en-US" sz="2400" dirty="0">
                <a:latin typeface="Century Gothic" panose="020B0502020202020204" pitchFamily="34" charset="0"/>
              </a:rPr>
              <a:t>Advertising</a:t>
            </a:r>
          </a:p>
          <a:p>
            <a:r>
              <a:rPr lang="en-US" sz="2400" dirty="0">
                <a:latin typeface="Century Gothic" panose="020B0502020202020204" pitchFamily="34" charset="0"/>
              </a:rPr>
              <a:t>Public Relations</a:t>
            </a:r>
          </a:p>
          <a:p>
            <a:r>
              <a:rPr lang="en-US" sz="2400" dirty="0">
                <a:latin typeface="Century Gothic" panose="020B0502020202020204" pitchFamily="34" charset="0"/>
              </a:rPr>
              <a:t>Scientists</a:t>
            </a:r>
          </a:p>
        </p:txBody>
      </p:sp>
    </p:spTree>
    <p:extLst>
      <p:ext uri="{BB962C8B-B14F-4D97-AF65-F5344CB8AC3E}">
        <p14:creationId xmlns:p14="http://schemas.microsoft.com/office/powerpoint/2010/main" val="2340030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5E284-BCBA-D7C8-F02A-15E56B589B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C24FE0-97AB-3B67-C385-56E998B18611}"/>
              </a:ext>
            </a:extLst>
          </p:cNvPr>
          <p:cNvSpPr>
            <a:spLocks noGrp="1"/>
          </p:cNvSpPr>
          <p:nvPr>
            <p:ph type="title"/>
          </p:nvPr>
        </p:nvSpPr>
        <p:spPr>
          <a:xfrm>
            <a:off x="3886200" y="365126"/>
            <a:ext cx="4265023" cy="793824"/>
          </a:xfrm>
        </p:spPr>
        <p:txBody>
          <a:bodyPr/>
          <a:lstStyle/>
          <a:p>
            <a:r>
              <a:rPr lang="en-US" b="1" dirty="0">
                <a:latin typeface="Century Gothic" panose="020B0502020202020204" pitchFamily="34" charset="0"/>
                <a:cs typeface="Segoe UI" panose="020B0502040204020203" pitchFamily="34" charset="0"/>
              </a:rPr>
              <a:t>Social Services</a:t>
            </a:r>
          </a:p>
        </p:txBody>
      </p:sp>
      <p:sp>
        <p:nvSpPr>
          <p:cNvPr id="3" name="Content Placeholder 2">
            <a:extLst>
              <a:ext uri="{FF2B5EF4-FFF2-40B4-BE49-F238E27FC236}">
                <a16:creationId xmlns:a16="http://schemas.microsoft.com/office/drawing/2014/main" id="{667061EB-9DFE-6051-95E1-FBB81B0D2813}"/>
              </a:ext>
            </a:extLst>
          </p:cNvPr>
          <p:cNvSpPr>
            <a:spLocks noGrp="1"/>
          </p:cNvSpPr>
          <p:nvPr>
            <p:ph idx="1"/>
          </p:nvPr>
        </p:nvSpPr>
        <p:spPr>
          <a:xfrm>
            <a:off x="924197" y="2132134"/>
            <a:ext cx="11267803" cy="2270050"/>
          </a:xfrm>
        </p:spPr>
        <p:txBody>
          <a:bodyPr numCol="1"/>
          <a:lstStyle/>
          <a:p>
            <a:r>
              <a:rPr lang="en-US" dirty="0">
                <a:latin typeface="Century Gothic" panose="020B0502020202020204" pitchFamily="34" charset="0"/>
              </a:rPr>
              <a:t>Rehabilitation and Health Support</a:t>
            </a:r>
          </a:p>
          <a:p>
            <a:r>
              <a:rPr lang="en-US" dirty="0">
                <a:latin typeface="Century Gothic" panose="020B0502020202020204" pitchFamily="34" charset="0"/>
              </a:rPr>
              <a:t>Habilitation &amp; Socialization</a:t>
            </a:r>
          </a:p>
          <a:p>
            <a:r>
              <a:rPr lang="en-US" dirty="0">
                <a:latin typeface="Century Gothic" panose="020B0502020202020204" pitchFamily="34" charset="0"/>
              </a:rPr>
              <a:t>Protection for Adults and Children</a:t>
            </a:r>
          </a:p>
          <a:p>
            <a:r>
              <a:rPr lang="en-US" dirty="0">
                <a:latin typeface="Century Gothic" panose="020B0502020202020204" pitchFamily="34" charset="0"/>
              </a:rPr>
              <a:t>Improvement for Living Condition and Health Services</a:t>
            </a:r>
          </a:p>
          <a:p>
            <a:r>
              <a:rPr lang="en-US" dirty="0">
                <a:latin typeface="Century Gothic" panose="020B0502020202020204" pitchFamily="34" charset="0"/>
              </a:rPr>
              <a:t>Evaluation, Testing, and Remedial Educational Services</a:t>
            </a:r>
          </a:p>
        </p:txBody>
      </p:sp>
    </p:spTree>
    <p:extLst>
      <p:ext uri="{BB962C8B-B14F-4D97-AF65-F5344CB8AC3E}">
        <p14:creationId xmlns:p14="http://schemas.microsoft.com/office/powerpoint/2010/main" val="28216033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4"/>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3001</TotalTime>
  <Words>1838</Words>
  <Application>Microsoft Office PowerPoint</Application>
  <PresentationFormat>Widescreen</PresentationFormat>
  <Paragraphs>368</Paragraphs>
  <Slides>38</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Century Gothic</vt:lpstr>
      <vt:lpstr>Segoe UI</vt:lpstr>
      <vt:lpstr>Wingdings 2</vt:lpstr>
      <vt:lpstr>Office Theme</vt:lpstr>
      <vt:lpstr>Fundamentals of Professional Contracts</vt:lpstr>
      <vt:lpstr>Objectives</vt:lpstr>
      <vt:lpstr>Laws that Govern Professional Contracts </vt:lpstr>
      <vt:lpstr>Applicability of Law</vt:lpstr>
      <vt:lpstr>Types of Contracts</vt:lpstr>
      <vt:lpstr>Professional</vt:lpstr>
      <vt:lpstr>Personal</vt:lpstr>
      <vt:lpstr>Consulting</vt:lpstr>
      <vt:lpstr>Social Services</vt:lpstr>
      <vt:lpstr>Interagency Contracts</vt:lpstr>
      <vt:lpstr>Intergovernmental Contracts </vt:lpstr>
      <vt:lpstr>Cooperative Endeavor Agreements (CEA)  “Cooperative endeavor” means any agreement to which the state is a party and pursuant to which the state has obligated state resources, whether funds, credit, property, or things of value of the state to a nonpublic person for the accomplishment of a purpose or in the public interest.”</vt:lpstr>
      <vt:lpstr>Cooperative Endeavor Agreements (CEA)  </vt:lpstr>
      <vt:lpstr>Determining When an RFP is Required</vt:lpstr>
      <vt:lpstr>Submitting to OSP</vt:lpstr>
      <vt:lpstr> Submitting to OSP -LaGov</vt:lpstr>
      <vt:lpstr>Appropriate Approvals</vt:lpstr>
      <vt:lpstr>Minimum Contract Requirements</vt:lpstr>
      <vt:lpstr>Contract Attachments</vt:lpstr>
      <vt:lpstr>Forms</vt:lpstr>
      <vt:lpstr>Submitting Amendments to OSP - LaGov</vt:lpstr>
      <vt:lpstr>Submitting Amendments to OSP - ProAct</vt:lpstr>
      <vt:lpstr>Amendment Attachments and Approvals</vt:lpstr>
      <vt:lpstr>What is an Emergency?</vt:lpstr>
      <vt:lpstr>Submitting Emergency Contracts to OSP </vt:lpstr>
      <vt:lpstr>Emergency Contracts – Required Documents</vt:lpstr>
      <vt:lpstr>Required Documents, continued</vt:lpstr>
      <vt:lpstr>     Emergency LaGov Shopping Cart</vt:lpstr>
      <vt:lpstr>What is a Sole Source?</vt:lpstr>
      <vt:lpstr>Sole Source Examples</vt:lpstr>
      <vt:lpstr>Submitting Sole Source Contracts to OSP </vt:lpstr>
      <vt:lpstr>Sole Source Contracts – Required Documents</vt:lpstr>
      <vt:lpstr>Sole Source – Required Documents</vt:lpstr>
      <vt:lpstr>     Sole Source LaGov Shopping Cart</vt:lpstr>
      <vt:lpstr>Performance Evaluation</vt:lpstr>
      <vt:lpstr>Common Mistakes</vt:lpstr>
      <vt:lpstr>Helpful Links</vt:lpstr>
      <vt:lpstr>OSP Contact Information</vt:lpstr>
    </vt:vector>
  </TitlesOfParts>
  <Company>State of Louisiana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McClinton</dc:creator>
  <cp:lastModifiedBy>Monica Clark (DOA)</cp:lastModifiedBy>
  <cp:revision>128</cp:revision>
  <cp:lastPrinted>2024-11-08T16:28:33Z</cp:lastPrinted>
  <dcterms:created xsi:type="dcterms:W3CDTF">2022-04-21T18:20:37Z</dcterms:created>
  <dcterms:modified xsi:type="dcterms:W3CDTF">2025-09-22T19:29:20Z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8C9DF8EE-6E7F-41BE-9700-B1DDC99830DC</vt:lpwstr>
  </property>
  <property fmtid="{D5CDD505-2E9C-101B-9397-08002B2CF9AE}" pid="3" name="ArticulatePath">
    <vt:lpwstr>Fundamentals of Professional Contracts - Agency Training 11.13.2024 v7 (002)</vt:lpwstr>
  </property>
</Properties>
</file>