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56" r:id="rId2"/>
    <p:sldId id="290" r:id="rId3"/>
    <p:sldId id="257" r:id="rId4"/>
    <p:sldId id="258" r:id="rId5"/>
    <p:sldId id="259" r:id="rId6"/>
    <p:sldId id="260" r:id="rId7"/>
    <p:sldId id="283" r:id="rId8"/>
    <p:sldId id="267" r:id="rId9"/>
    <p:sldId id="272" r:id="rId10"/>
    <p:sldId id="273" r:id="rId11"/>
    <p:sldId id="282" r:id="rId12"/>
    <p:sldId id="287" r:id="rId13"/>
    <p:sldId id="275" r:id="rId14"/>
    <p:sldId id="276" r:id="rId15"/>
    <p:sldId id="277" r:id="rId16"/>
    <p:sldId id="280" r:id="rId17"/>
    <p:sldId id="281" r:id="rId18"/>
    <p:sldId id="294" r:id="rId19"/>
    <p:sldId id="261" r:id="rId20"/>
    <p:sldId id="298" r:id="rId21"/>
    <p:sldId id="289" r:id="rId22"/>
    <p:sldId id="299" r:id="rId23"/>
    <p:sldId id="300" r:id="rId24"/>
    <p:sldId id="297" r:id="rId25"/>
    <p:sldId id="296" r:id="rId26"/>
    <p:sldId id="301" r:id="rId27"/>
    <p:sldId id="265" r:id="rId28"/>
    <p:sldId id="288" r:id="rId29"/>
    <p:sldId id="266" r:id="rId30"/>
    <p:sldId id="29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82" y="922"/>
      </p:cViewPr>
      <p:guideLst/>
    </p:cSldViewPr>
  </p:slideViewPr>
  <p:notesTextViewPr>
    <p:cViewPr>
      <p:scale>
        <a:sx n="1" d="1"/>
        <a:sy n="1" d="1"/>
      </p:scale>
      <p:origin x="0" y="0"/>
    </p:cViewPr>
  </p:notesTextViewPr>
  <p:notesViewPr>
    <p:cSldViewPr snapToGrid="0">
      <p:cViewPr varScale="1">
        <p:scale>
          <a:sx n="95" d="100"/>
          <a:sy n="95" d="100"/>
        </p:scale>
        <p:origin x="612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29DB74D-7A44-4198-A275-7E00FDC76E90}" type="datetimeFigureOut">
              <a:rPr lang="en-US" smtClean="0"/>
              <a:t>9/15/2025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5FB78EE-3A0A-4AF1-B5CA-19D780B077DD}" type="slidenum">
              <a:rPr lang="en-US" smtClean="0"/>
              <a:t>‹#›</a:t>
            </a:fld>
            <a:endParaRPr lang="en-US"/>
          </a:p>
        </p:txBody>
      </p:sp>
    </p:spTree>
    <p:extLst>
      <p:ext uri="{BB962C8B-B14F-4D97-AF65-F5344CB8AC3E}">
        <p14:creationId xmlns:p14="http://schemas.microsoft.com/office/powerpoint/2010/main" val="227514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a:t>
            </a:fld>
            <a:endParaRPr lang="en-US"/>
          </a:p>
        </p:txBody>
      </p:sp>
    </p:spTree>
    <p:extLst>
      <p:ext uri="{BB962C8B-B14F-4D97-AF65-F5344CB8AC3E}">
        <p14:creationId xmlns:p14="http://schemas.microsoft.com/office/powerpoint/2010/main" val="417298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10</a:t>
            </a:fld>
            <a:endParaRPr lang="en-US"/>
          </a:p>
        </p:txBody>
      </p:sp>
    </p:spTree>
    <p:extLst>
      <p:ext uri="{BB962C8B-B14F-4D97-AF65-F5344CB8AC3E}">
        <p14:creationId xmlns:p14="http://schemas.microsoft.com/office/powerpoint/2010/main" val="415640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11</a:t>
            </a:fld>
            <a:endParaRPr lang="en-US"/>
          </a:p>
        </p:txBody>
      </p:sp>
    </p:spTree>
    <p:extLst>
      <p:ext uri="{BB962C8B-B14F-4D97-AF65-F5344CB8AC3E}">
        <p14:creationId xmlns:p14="http://schemas.microsoft.com/office/powerpoint/2010/main" val="119757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12</a:t>
            </a:fld>
            <a:endParaRPr lang="en-US"/>
          </a:p>
        </p:txBody>
      </p:sp>
    </p:spTree>
    <p:extLst>
      <p:ext uri="{BB962C8B-B14F-4D97-AF65-F5344CB8AC3E}">
        <p14:creationId xmlns:p14="http://schemas.microsoft.com/office/powerpoint/2010/main" val="298377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13</a:t>
            </a:fld>
            <a:endParaRPr lang="en-US"/>
          </a:p>
        </p:txBody>
      </p:sp>
    </p:spTree>
    <p:extLst>
      <p:ext uri="{BB962C8B-B14F-4D97-AF65-F5344CB8AC3E}">
        <p14:creationId xmlns:p14="http://schemas.microsoft.com/office/powerpoint/2010/main" val="104090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14</a:t>
            </a:fld>
            <a:endParaRPr lang="en-US"/>
          </a:p>
        </p:txBody>
      </p:sp>
    </p:spTree>
    <p:extLst>
      <p:ext uri="{BB962C8B-B14F-4D97-AF65-F5344CB8AC3E}">
        <p14:creationId xmlns:p14="http://schemas.microsoft.com/office/powerpoint/2010/main" val="55378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2</a:t>
            </a:fld>
            <a:endParaRPr lang="en-US"/>
          </a:p>
        </p:txBody>
      </p:sp>
    </p:spTree>
    <p:extLst>
      <p:ext uri="{BB962C8B-B14F-4D97-AF65-F5344CB8AC3E}">
        <p14:creationId xmlns:p14="http://schemas.microsoft.com/office/powerpoint/2010/main" val="112251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3</a:t>
            </a:fld>
            <a:endParaRPr lang="en-US"/>
          </a:p>
        </p:txBody>
      </p:sp>
    </p:spTree>
    <p:extLst>
      <p:ext uri="{BB962C8B-B14F-4D97-AF65-F5344CB8AC3E}">
        <p14:creationId xmlns:p14="http://schemas.microsoft.com/office/powerpoint/2010/main" val="7536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4</a:t>
            </a:fld>
            <a:endParaRPr lang="en-US"/>
          </a:p>
        </p:txBody>
      </p:sp>
    </p:spTree>
    <p:extLst>
      <p:ext uri="{BB962C8B-B14F-4D97-AF65-F5344CB8AC3E}">
        <p14:creationId xmlns:p14="http://schemas.microsoft.com/office/powerpoint/2010/main" val="39636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5</a:t>
            </a:fld>
            <a:endParaRPr lang="en-US"/>
          </a:p>
        </p:txBody>
      </p:sp>
    </p:spTree>
    <p:extLst>
      <p:ext uri="{BB962C8B-B14F-4D97-AF65-F5344CB8AC3E}">
        <p14:creationId xmlns:p14="http://schemas.microsoft.com/office/powerpoint/2010/main" val="409508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6</a:t>
            </a:fld>
            <a:endParaRPr lang="en-US"/>
          </a:p>
        </p:txBody>
      </p:sp>
    </p:spTree>
    <p:extLst>
      <p:ext uri="{BB962C8B-B14F-4D97-AF65-F5344CB8AC3E}">
        <p14:creationId xmlns:p14="http://schemas.microsoft.com/office/powerpoint/2010/main" val="93702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7</a:t>
            </a:fld>
            <a:endParaRPr lang="en-US"/>
          </a:p>
        </p:txBody>
      </p:sp>
    </p:spTree>
    <p:extLst>
      <p:ext uri="{BB962C8B-B14F-4D97-AF65-F5344CB8AC3E}">
        <p14:creationId xmlns:p14="http://schemas.microsoft.com/office/powerpoint/2010/main" val="43611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8</a:t>
            </a:fld>
            <a:endParaRPr lang="en-US"/>
          </a:p>
        </p:txBody>
      </p:sp>
    </p:spTree>
    <p:extLst>
      <p:ext uri="{BB962C8B-B14F-4D97-AF65-F5344CB8AC3E}">
        <p14:creationId xmlns:p14="http://schemas.microsoft.com/office/powerpoint/2010/main" val="71905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FB78EE-3A0A-4AF1-B5CA-19D780B077DD}" type="slidenum">
              <a:rPr lang="en-US" smtClean="0"/>
              <a:t>9</a:t>
            </a:fld>
            <a:endParaRPr lang="en-US"/>
          </a:p>
        </p:txBody>
      </p:sp>
    </p:spTree>
    <p:extLst>
      <p:ext uri="{BB962C8B-B14F-4D97-AF65-F5344CB8AC3E}">
        <p14:creationId xmlns:p14="http://schemas.microsoft.com/office/powerpoint/2010/main" val="290181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329823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403274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947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96189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54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17399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98687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375699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248687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0BA84-37E3-46CE-A0CC-F541351703E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81037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0BA84-37E3-46CE-A0CC-F541351703E9}"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66242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F0BA84-37E3-46CE-A0CC-F541351703E9}"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25864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0BA84-37E3-46CE-A0CC-F541351703E9}"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400740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0BA84-37E3-46CE-A0CC-F541351703E9}"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128914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0BA84-37E3-46CE-A0CC-F541351703E9}"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C622C-D0F5-4521-A9CC-3D3CC7CD809B}" type="slidenum">
              <a:rPr lang="en-US" smtClean="0"/>
              <a:t>‹#›</a:t>
            </a:fld>
            <a:endParaRPr lang="en-US"/>
          </a:p>
        </p:txBody>
      </p:sp>
    </p:spTree>
    <p:extLst>
      <p:ext uri="{BB962C8B-B14F-4D97-AF65-F5344CB8AC3E}">
        <p14:creationId xmlns:p14="http://schemas.microsoft.com/office/powerpoint/2010/main" val="5999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C622C-D0F5-4521-A9CC-3D3CC7CD809B}" type="slidenum">
              <a:rPr lang="en-US" smtClean="0"/>
              <a:t>‹#›</a:t>
            </a:fld>
            <a:endParaRPr lang="en-US"/>
          </a:p>
        </p:txBody>
      </p:sp>
      <p:sp>
        <p:nvSpPr>
          <p:cNvPr id="5" name="Date Placeholder 4"/>
          <p:cNvSpPr>
            <a:spLocks noGrp="1"/>
          </p:cNvSpPr>
          <p:nvPr>
            <p:ph type="dt" sz="half" idx="10"/>
          </p:nvPr>
        </p:nvSpPr>
        <p:spPr/>
        <p:txBody>
          <a:bodyPr/>
          <a:lstStyle/>
          <a:p>
            <a:fld id="{FCF0BA84-37E3-46CE-A0CC-F541351703E9}" type="datetimeFigureOut">
              <a:rPr lang="en-US" smtClean="0"/>
              <a:t>9/15/2025</a:t>
            </a:fld>
            <a:endParaRPr lang="en-US"/>
          </a:p>
        </p:txBody>
      </p:sp>
    </p:spTree>
    <p:extLst>
      <p:ext uri="{BB962C8B-B14F-4D97-AF65-F5344CB8AC3E}">
        <p14:creationId xmlns:p14="http://schemas.microsoft.com/office/powerpoint/2010/main" val="222112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F0BA84-37E3-46CE-A0CC-F541351703E9}" type="datetimeFigureOut">
              <a:rPr lang="en-US" smtClean="0"/>
              <a:t>9/15/2025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5C622C-D0F5-4521-A9CC-3D3CC7CD809B}" type="slidenum">
              <a:rPr lang="en-US" smtClean="0"/>
              <a:t>‹#›</a:t>
            </a:fld>
            <a:endParaRPr lang="en-US"/>
          </a:p>
        </p:txBody>
      </p:sp>
    </p:spTree>
    <p:extLst>
      <p:ext uri="{BB962C8B-B14F-4D97-AF65-F5344CB8AC3E}">
        <p14:creationId xmlns:p14="http://schemas.microsoft.com/office/powerpoint/2010/main" val="34013761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OCD.WSP@la.gov" TargetMode="External"/><Relationship Id="rId2" Type="http://schemas.openxmlformats.org/officeDocument/2006/relationships/hyperlink" Target="mailto:Suzanne.Bentley-Smith@L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doa.la.gov/doa/osrap/vendor-inform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OCDLGA.PaymentRequests@la.gov" TargetMode="External"/><Relationship Id="rId2" Type="http://schemas.openxmlformats.org/officeDocument/2006/relationships/hyperlink" Target="https://get.adobe.com/reader/"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www.doa.la.gov/doa/ocd-lga/water-sector-program-phase-1-and-phase-2/water-sector-program-phase-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OCD.WSP@la.gov" TargetMode="External"/><Relationship Id="rId2" Type="http://schemas.openxmlformats.org/officeDocument/2006/relationships/hyperlink" Target="mailto:Suzanne.Bentley-Smith@l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zanne.Bentley-Smith@la.gov" TargetMode="External"/><Relationship Id="rId2" Type="http://schemas.openxmlformats.org/officeDocument/2006/relationships/hyperlink" Target="mailto:Heather.Paul@la.gov" TargetMode="External"/><Relationship Id="rId1" Type="http://schemas.openxmlformats.org/officeDocument/2006/relationships/slideLayout" Target="../slideLayouts/slideLayout2.xml"/><Relationship Id="rId4" Type="http://schemas.openxmlformats.org/officeDocument/2006/relationships/hyperlink" Target="mailto:OCD.WSP@l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Heather.Paul@la.gov" TargetMode="External"/><Relationship Id="rId2" Type="http://schemas.openxmlformats.org/officeDocument/2006/relationships/hyperlink" Target="mailto:Gina.Campo@la.gov" TargetMode="External"/><Relationship Id="rId1" Type="http://schemas.openxmlformats.org/officeDocument/2006/relationships/slideLayout" Target="../slideLayouts/slideLayout4.xml"/><Relationship Id="rId4" Type="http://schemas.openxmlformats.org/officeDocument/2006/relationships/hyperlink" Target="mailto:Suzanne.Bentley-Smith@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a.la.gov/doa/ocd-lga/water-sector-program-phase-1-and-phase-2/water-sector-program-phase-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757" y="209006"/>
            <a:ext cx="8490373" cy="2975983"/>
          </a:xfrm>
        </p:spPr>
        <p:txBody>
          <a:bodyPr>
            <a:normAutofit fontScale="90000"/>
          </a:bodyPr>
          <a:lstStyle/>
          <a:p>
            <a:pPr algn="ctr"/>
            <a:r>
              <a:rPr lang="en-US" dirty="0" smtClean="0"/>
              <a:t>Water Sector Program (WSP) </a:t>
            </a:r>
            <a:br>
              <a:rPr lang="en-US" dirty="0" smtClean="0"/>
            </a:br>
            <a:r>
              <a:rPr lang="en-US" dirty="0" smtClean="0"/>
              <a:t>Grant Implementation</a:t>
            </a:r>
            <a:br>
              <a:rPr lang="en-US" dirty="0" smtClean="0"/>
            </a:br>
            <a:r>
              <a:rPr lang="en-US" sz="3600" dirty="0" smtClean="0"/>
              <a:t>Phase 2</a:t>
            </a:r>
            <a:br>
              <a:rPr lang="en-US" sz="3600" dirty="0" smtClean="0"/>
            </a:br>
            <a:r>
              <a:rPr lang="en-US" sz="3600" dirty="0" smtClean="0"/>
              <a:t>FY 2025-2026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592" y="3875839"/>
            <a:ext cx="2203267" cy="2352967"/>
          </a:xfrm>
          <a:prstGeom prst="rect">
            <a:avLst/>
          </a:prstGeom>
        </p:spPr>
      </p:pic>
    </p:spTree>
    <p:extLst>
      <p:ext uri="{BB962C8B-B14F-4D97-AF65-F5344CB8AC3E}">
        <p14:creationId xmlns:p14="http://schemas.microsoft.com/office/powerpoint/2010/main" val="343400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017" y="1976846"/>
            <a:ext cx="3139440" cy="2738844"/>
          </a:xfrm>
        </p:spPr>
        <p:txBody>
          <a:bodyPr>
            <a:normAutofit fontScale="90000"/>
          </a:bodyPr>
          <a:lstStyle/>
          <a:p>
            <a:r>
              <a:rPr lang="en-US" dirty="0" smtClean="0"/>
              <a:t>Financial Management Questionnaire – Due within 2 months</a:t>
            </a:r>
            <a:endParaRPr lang="en-US" dirty="0"/>
          </a:p>
        </p:txBody>
      </p:sp>
      <p:pic>
        <p:nvPicPr>
          <p:cNvPr id="4" name="Content Placeholder 3"/>
          <p:cNvPicPr>
            <a:picLocks noGrp="1" noChangeAspect="1"/>
          </p:cNvPicPr>
          <p:nvPr>
            <p:ph idx="1"/>
          </p:nvPr>
        </p:nvPicPr>
        <p:blipFill>
          <a:blip r:embed="rId3"/>
          <a:stretch>
            <a:fillRect/>
          </a:stretch>
        </p:blipFill>
        <p:spPr>
          <a:xfrm>
            <a:off x="1184744" y="133391"/>
            <a:ext cx="4929810" cy="6425753"/>
          </a:xfrm>
          <a:prstGeom prst="rect">
            <a:avLst/>
          </a:prstGeom>
        </p:spPr>
      </p:pic>
    </p:spTree>
    <p:extLst>
      <p:ext uri="{BB962C8B-B14F-4D97-AF65-F5344CB8AC3E}">
        <p14:creationId xmlns:p14="http://schemas.microsoft.com/office/powerpoint/2010/main" val="104244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817" y="2217315"/>
            <a:ext cx="3174275" cy="2563691"/>
          </a:xfrm>
        </p:spPr>
        <p:txBody>
          <a:bodyPr>
            <a:normAutofit fontScale="90000"/>
          </a:bodyPr>
          <a:lstStyle/>
          <a:p>
            <a:r>
              <a:rPr lang="en-US" dirty="0" smtClean="0"/>
              <a:t>Financial Management Questionnaire – Due within 2 months</a:t>
            </a:r>
            <a:endParaRPr lang="en-US" dirty="0"/>
          </a:p>
        </p:txBody>
      </p:sp>
      <p:pic>
        <p:nvPicPr>
          <p:cNvPr id="5" name="Content Placeholder 4"/>
          <p:cNvPicPr>
            <a:picLocks noGrp="1" noChangeAspect="1"/>
          </p:cNvPicPr>
          <p:nvPr>
            <p:ph idx="1"/>
          </p:nvPr>
        </p:nvPicPr>
        <p:blipFill>
          <a:blip r:embed="rId3"/>
          <a:stretch>
            <a:fillRect/>
          </a:stretch>
        </p:blipFill>
        <p:spPr>
          <a:xfrm>
            <a:off x="962108" y="189561"/>
            <a:ext cx="5868062" cy="6357069"/>
          </a:xfrm>
          <a:prstGeom prst="rect">
            <a:avLst/>
          </a:prstGeom>
        </p:spPr>
      </p:pic>
    </p:spTree>
    <p:extLst>
      <p:ext uri="{BB962C8B-B14F-4D97-AF65-F5344CB8AC3E}">
        <p14:creationId xmlns:p14="http://schemas.microsoft.com/office/powerpoint/2010/main" val="319899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478972"/>
            <a:ext cx="9222377" cy="914400"/>
          </a:xfrm>
        </p:spPr>
        <p:txBody>
          <a:bodyPr>
            <a:normAutofit fontScale="90000"/>
          </a:bodyPr>
          <a:lstStyle/>
          <a:p>
            <a:r>
              <a:rPr lang="en-US" dirty="0"/>
              <a:t>Performance Schedule – Due within 2 months</a:t>
            </a:r>
          </a:p>
        </p:txBody>
      </p:sp>
      <p:sp>
        <p:nvSpPr>
          <p:cNvPr id="3" name="Content Placeholder 2"/>
          <p:cNvSpPr>
            <a:spLocks noGrp="1"/>
          </p:cNvSpPr>
          <p:nvPr>
            <p:ph idx="1"/>
          </p:nvPr>
        </p:nvSpPr>
        <p:spPr>
          <a:xfrm>
            <a:off x="391885" y="1219200"/>
            <a:ext cx="8882117" cy="5277394"/>
          </a:xfrm>
        </p:spPr>
        <p:txBody>
          <a:bodyPr>
            <a:normAutofit fontScale="85000" lnSpcReduction="20000"/>
          </a:bodyPr>
          <a:lstStyle/>
          <a:p>
            <a:r>
              <a:rPr lang="en-US" dirty="0" smtClean="0"/>
              <a:t>This document will be used to monitor </a:t>
            </a:r>
            <a:r>
              <a:rPr lang="en-US" dirty="0"/>
              <a:t>the </a:t>
            </a:r>
            <a:r>
              <a:rPr lang="en-US" dirty="0" smtClean="0"/>
              <a:t>progress of the project.</a:t>
            </a:r>
            <a:r>
              <a:rPr lang="en-US" dirty="0"/>
              <a:t>  </a:t>
            </a:r>
            <a:endParaRPr lang="en-US" dirty="0" smtClean="0"/>
          </a:p>
          <a:p>
            <a:r>
              <a:rPr lang="en-US" dirty="0"/>
              <a:t>The WSP - P2 grant agreement references the performance schedule and OCD-LGA uses it to monitor the program’s progress. </a:t>
            </a:r>
            <a:r>
              <a:rPr lang="en-US" dirty="0" smtClean="0"/>
              <a:t>Grantees </a:t>
            </a:r>
            <a:r>
              <a:rPr lang="en-US" dirty="0"/>
              <a:t>must adhere to this schedule. </a:t>
            </a:r>
            <a:r>
              <a:rPr lang="en-US" dirty="0" smtClean="0"/>
              <a:t>The </a:t>
            </a:r>
            <a:r>
              <a:rPr lang="en-US" dirty="0"/>
              <a:t>quarters are indicated on the performance schedule and coincide with the four quarters in the State’s fiscal year.  The completed schedule should </a:t>
            </a:r>
            <a:r>
              <a:rPr lang="en-US" dirty="0" smtClean="0"/>
              <a:t>begin </a:t>
            </a:r>
            <a:r>
              <a:rPr lang="en-US" dirty="0"/>
              <a:t>with the quarter in which the date of authorization to incur costs occurs. </a:t>
            </a:r>
            <a:r>
              <a:rPr lang="en-US" dirty="0" smtClean="0"/>
              <a:t>This </a:t>
            </a:r>
            <a:r>
              <a:rPr lang="en-US" dirty="0"/>
              <a:t>date must be entered in the space provided on this form. </a:t>
            </a:r>
            <a:r>
              <a:rPr lang="en-US" dirty="0" smtClean="0"/>
              <a:t>The </a:t>
            </a:r>
            <a:r>
              <a:rPr lang="en-US" dirty="0"/>
              <a:t>WSP - P2 may have a duration period up to three years (twelve quarters). </a:t>
            </a:r>
            <a:r>
              <a:rPr lang="en-US" dirty="0" smtClean="0"/>
              <a:t>The </a:t>
            </a:r>
            <a:r>
              <a:rPr lang="en-US" dirty="0"/>
              <a:t>entries on this document should begin with the quarter where the authorization to incur costs date lies and not exceed three years from that date. </a:t>
            </a:r>
            <a:r>
              <a:rPr lang="en-US" dirty="0" smtClean="0"/>
              <a:t>For </a:t>
            </a:r>
            <a:r>
              <a:rPr lang="en-US" dirty="0"/>
              <a:t>example, an authorization to incur costs date of April 1, 2025 would begin entries to this document in quarter four and not exceed quarter fifteen.  </a:t>
            </a:r>
            <a:endParaRPr lang="en-US" dirty="0" smtClean="0"/>
          </a:p>
          <a:p>
            <a:r>
              <a:rPr lang="en-US" dirty="0"/>
              <a:t>When completing this form, identify </a:t>
            </a:r>
            <a:r>
              <a:rPr lang="en-US" b="1" dirty="0"/>
              <a:t>each</a:t>
            </a:r>
            <a:r>
              <a:rPr lang="en-US" dirty="0"/>
              <a:t> activity as it corresponds to the line item budget in the WSP - P2 grant agreement. </a:t>
            </a:r>
            <a:r>
              <a:rPr lang="en-US" dirty="0" smtClean="0"/>
              <a:t>For </a:t>
            </a:r>
            <a:r>
              <a:rPr lang="en-US" dirty="0"/>
              <a:t>example, the completion of a sewer project could involve the activities of acquisition, sewer construction, and engineering services.  Under each activity, indicate when completion of major project milestones is expected</a:t>
            </a:r>
            <a:r>
              <a:rPr lang="en-US" dirty="0" smtClean="0"/>
              <a:t>. </a:t>
            </a:r>
            <a:r>
              <a:rPr lang="en-US" dirty="0"/>
              <a:t>For example, milestones could be acquisition of easements, engineering, bid advertisement/award, construction, acceptance of work, and release of liens. </a:t>
            </a:r>
            <a:r>
              <a:rPr lang="en-US" dirty="0" smtClean="0"/>
              <a:t>Consider </a:t>
            </a:r>
            <a:r>
              <a:rPr lang="en-US" dirty="0"/>
              <a:t>the activities and decide what major tasks must be accomplished to complete them. </a:t>
            </a:r>
            <a:r>
              <a:rPr lang="en-US" dirty="0" smtClean="0"/>
              <a:t>List </a:t>
            </a:r>
            <a:r>
              <a:rPr lang="en-US" dirty="0"/>
              <a:t>these tasks as milestones under </a:t>
            </a:r>
            <a:r>
              <a:rPr lang="en-US" b="1" dirty="0"/>
              <a:t>each</a:t>
            </a:r>
            <a:r>
              <a:rPr lang="en-US" dirty="0"/>
              <a:t> activity. Then indicate by lines on the schedule showing when these tasks will occur. </a:t>
            </a:r>
            <a:r>
              <a:rPr lang="en-US" dirty="0" smtClean="0"/>
              <a:t>Be </a:t>
            </a:r>
            <a:r>
              <a:rPr lang="en-US" dirty="0"/>
              <a:t>mindful of the grant process that must be followed if this project is funded when drafting the </a:t>
            </a:r>
            <a:r>
              <a:rPr lang="en-US" dirty="0" smtClean="0"/>
              <a:t>timeline.</a:t>
            </a:r>
          </a:p>
          <a:p>
            <a:r>
              <a:rPr lang="en-US" dirty="0" smtClean="0"/>
              <a:t>For </a:t>
            </a:r>
            <a:r>
              <a:rPr lang="en-US" dirty="0"/>
              <a:t>each activity also estimate projected expenditures by dollar amount for each quarter. </a:t>
            </a:r>
            <a:r>
              <a:rPr lang="en-US" dirty="0" smtClean="0"/>
              <a:t>The </a:t>
            </a:r>
            <a:r>
              <a:rPr lang="en-US" dirty="0"/>
              <a:t>expenditures should reflect all funds (</a:t>
            </a:r>
            <a:r>
              <a:rPr lang="en-US" dirty="0" smtClean="0"/>
              <a:t>WSP P-2 </a:t>
            </a:r>
            <a:r>
              <a:rPr lang="en-US" dirty="0"/>
              <a:t>and other) being used to complete the activity.  Distinguish between the funds by source and amount. </a:t>
            </a:r>
          </a:p>
          <a:p>
            <a:r>
              <a:rPr lang="en-US" dirty="0" smtClean="0"/>
              <a:t>If </a:t>
            </a:r>
            <a:r>
              <a:rPr lang="en-US" dirty="0"/>
              <a:t>more space is needed, attach additional sheets. </a:t>
            </a:r>
          </a:p>
          <a:p>
            <a:endParaRPr lang="en-US" dirty="0"/>
          </a:p>
        </p:txBody>
      </p:sp>
    </p:spTree>
    <p:extLst>
      <p:ext uri="{BB962C8B-B14F-4D97-AF65-F5344CB8AC3E}">
        <p14:creationId xmlns:p14="http://schemas.microsoft.com/office/powerpoint/2010/main" val="412488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718457"/>
          </a:xfrm>
        </p:spPr>
        <p:txBody>
          <a:bodyPr>
            <a:normAutofit fontScale="90000"/>
          </a:bodyPr>
          <a:lstStyle/>
          <a:p>
            <a:pPr algn="ctr"/>
            <a:r>
              <a:rPr lang="en-US" dirty="0" smtClean="0"/>
              <a:t>Performance Schedule – Due within 2 months</a:t>
            </a:r>
            <a:endParaRPr lang="en-US" dirty="0"/>
          </a:p>
        </p:txBody>
      </p:sp>
      <p:pic>
        <p:nvPicPr>
          <p:cNvPr id="7" name="Content Placeholder 6"/>
          <p:cNvPicPr>
            <a:picLocks noGrp="1" noChangeAspect="1"/>
          </p:cNvPicPr>
          <p:nvPr>
            <p:ph idx="1"/>
          </p:nvPr>
        </p:nvPicPr>
        <p:blipFill>
          <a:blip r:embed="rId3"/>
          <a:stretch>
            <a:fillRect/>
          </a:stretch>
        </p:blipFill>
        <p:spPr>
          <a:xfrm>
            <a:off x="517519" y="882595"/>
            <a:ext cx="11115239" cy="5850126"/>
          </a:xfrm>
          <a:prstGeom prst="rect">
            <a:avLst/>
          </a:prstGeom>
        </p:spPr>
      </p:pic>
    </p:spTree>
    <p:extLst>
      <p:ext uri="{BB962C8B-B14F-4D97-AF65-F5344CB8AC3E}">
        <p14:creationId xmlns:p14="http://schemas.microsoft.com/office/powerpoint/2010/main" val="175232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274320"/>
            <a:ext cx="8855991" cy="744583"/>
          </a:xfrm>
        </p:spPr>
        <p:txBody>
          <a:bodyPr>
            <a:normAutofit fontScale="90000"/>
          </a:bodyPr>
          <a:lstStyle/>
          <a:p>
            <a:pPr algn="ctr"/>
            <a:r>
              <a:rPr lang="en-US" dirty="0" smtClean="0"/>
              <a:t>Plans and Specifications – Due within 6 months</a:t>
            </a:r>
            <a:endParaRPr lang="en-US" dirty="0"/>
          </a:p>
        </p:txBody>
      </p:sp>
      <p:sp>
        <p:nvSpPr>
          <p:cNvPr id="3" name="Content Placeholder 2"/>
          <p:cNvSpPr>
            <a:spLocks noGrp="1"/>
          </p:cNvSpPr>
          <p:nvPr>
            <p:ph idx="1"/>
          </p:nvPr>
        </p:nvSpPr>
        <p:spPr>
          <a:xfrm>
            <a:off x="789629" y="1516208"/>
            <a:ext cx="8596668" cy="5022459"/>
          </a:xfrm>
        </p:spPr>
        <p:txBody>
          <a:bodyPr/>
          <a:lstStyle/>
          <a:p>
            <a:r>
              <a:rPr lang="en-US" dirty="0" smtClean="0"/>
              <a:t>Copy of final plans and specifications plus a final cost estimate must be submitted to the Louisiana Department of Health (LDH) for water projects and Department of Environmental Quality (DEQ) for wastewater projects within six (6) months of the date of the WSP-P2 AIC and GC Letter.</a:t>
            </a:r>
          </a:p>
          <a:p>
            <a:r>
              <a:rPr lang="en-US" dirty="0" smtClean="0"/>
              <a:t>OCD-LGA must be notified in writing that all required documents have been submitted to LDH/DEQ within this time period.</a:t>
            </a:r>
          </a:p>
          <a:p>
            <a:r>
              <a:rPr lang="en-US" dirty="0" smtClean="0"/>
              <a:t>A final cost estimate should be submitted with the notification to OCD-LGA.  Plans and specs do not have to be submitted to OCD-LGA.</a:t>
            </a:r>
          </a:p>
          <a:p>
            <a:r>
              <a:rPr lang="en-US" dirty="0" smtClean="0"/>
              <a:t>OCD-LGA will follow up with LDH/DEQ to ensure that all projects approved in the WSP application have been included in the final plans and specifications.</a:t>
            </a:r>
          </a:p>
        </p:txBody>
      </p:sp>
    </p:spTree>
    <p:extLst>
      <p:ext uri="{BB962C8B-B14F-4D97-AF65-F5344CB8AC3E}">
        <p14:creationId xmlns:p14="http://schemas.microsoft.com/office/powerpoint/2010/main" val="284266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9749"/>
          </a:xfrm>
        </p:spPr>
        <p:txBody>
          <a:bodyPr/>
          <a:lstStyle/>
          <a:p>
            <a:r>
              <a:rPr lang="en-US" dirty="0" smtClean="0"/>
              <a:t>Rate Study – Due within 6 months</a:t>
            </a:r>
            <a:endParaRPr lang="en-US" dirty="0"/>
          </a:p>
        </p:txBody>
      </p:sp>
      <p:sp>
        <p:nvSpPr>
          <p:cNvPr id="3" name="Content Placeholder 2"/>
          <p:cNvSpPr>
            <a:spLocks noGrp="1"/>
          </p:cNvSpPr>
          <p:nvPr>
            <p:ph idx="1"/>
          </p:nvPr>
        </p:nvSpPr>
        <p:spPr>
          <a:xfrm>
            <a:off x="677334" y="1679326"/>
            <a:ext cx="8596668" cy="4300234"/>
          </a:xfrm>
        </p:spPr>
        <p:txBody>
          <a:bodyPr/>
          <a:lstStyle/>
          <a:p>
            <a:r>
              <a:rPr lang="en-US" dirty="0" smtClean="0"/>
              <a:t>OCD-LGA is in the final stages to hire firms to work with WSP-P2 grantees on the completion of rate studies and any actions needed.</a:t>
            </a:r>
          </a:p>
          <a:p>
            <a:r>
              <a:rPr lang="en-US" dirty="0" smtClean="0"/>
              <a:t>OCD-LGA will assign a firm to work with each grantee based on the complexity of the project and capacity or conflicts with the firm.  The firm will contact the grantee to begin the process.</a:t>
            </a:r>
          </a:p>
          <a:p>
            <a:r>
              <a:rPr lang="en-US" dirty="0"/>
              <a:t>Grantees that meet all grant conditions with the exception of the completion of the rate study may request to move forward with bidding by submitting a certification regarding the rate </a:t>
            </a:r>
            <a:r>
              <a:rPr lang="en-US" dirty="0" smtClean="0"/>
              <a:t>study.</a:t>
            </a:r>
          </a:p>
          <a:p>
            <a:r>
              <a:rPr lang="en-US" dirty="0"/>
              <a:t>All grantees will be required to participate in this process.  If a grantee has completed a rate study on or after July 1, 2024, this document can be reviewed </a:t>
            </a:r>
            <a:r>
              <a:rPr lang="en-US" dirty="0" smtClean="0"/>
              <a:t>by the assigned rate study to </a:t>
            </a:r>
            <a:r>
              <a:rPr lang="en-US" dirty="0"/>
              <a:t>ensure it meets the WSP-P2 requirements.</a:t>
            </a:r>
          </a:p>
        </p:txBody>
      </p:sp>
    </p:spTree>
    <p:extLst>
      <p:ext uri="{BB962C8B-B14F-4D97-AF65-F5344CB8AC3E}">
        <p14:creationId xmlns:p14="http://schemas.microsoft.com/office/powerpoint/2010/main" val="342447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627629" cy="1320800"/>
          </a:xfrm>
        </p:spPr>
        <p:txBody>
          <a:bodyPr/>
          <a:lstStyle/>
          <a:p>
            <a:r>
              <a:rPr lang="en-US" dirty="0" smtClean="0"/>
              <a:t>Matching Funds Documentation – Due within 2 months</a:t>
            </a:r>
            <a:endParaRPr lang="en-US" dirty="0"/>
          </a:p>
        </p:txBody>
      </p:sp>
      <p:sp>
        <p:nvSpPr>
          <p:cNvPr id="3" name="Content Placeholder 2"/>
          <p:cNvSpPr>
            <a:spLocks noGrp="1"/>
          </p:cNvSpPr>
          <p:nvPr>
            <p:ph idx="1"/>
          </p:nvPr>
        </p:nvSpPr>
        <p:spPr/>
        <p:txBody>
          <a:bodyPr/>
          <a:lstStyle/>
          <a:p>
            <a:r>
              <a:rPr lang="en-US" dirty="0" smtClean="0"/>
              <a:t>Documentation identifying the matching funds as being available to be spent must be submitted.</a:t>
            </a:r>
          </a:p>
          <a:p>
            <a:r>
              <a:rPr lang="en-US" dirty="0" smtClean="0"/>
              <a:t>The specific documentation required will vary depending on the matching funds source.</a:t>
            </a:r>
            <a:endParaRPr lang="en-US" dirty="0"/>
          </a:p>
          <a:p>
            <a:endParaRPr lang="en-US" dirty="0" smtClean="0"/>
          </a:p>
        </p:txBody>
      </p:sp>
    </p:spTree>
    <p:extLst>
      <p:ext uri="{BB962C8B-B14F-4D97-AF65-F5344CB8AC3E}">
        <p14:creationId xmlns:p14="http://schemas.microsoft.com/office/powerpoint/2010/main" val="65975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411778" cy="1320800"/>
          </a:xfrm>
        </p:spPr>
        <p:txBody>
          <a:bodyPr/>
          <a:lstStyle/>
          <a:p>
            <a:r>
              <a:rPr lang="en-US" dirty="0" smtClean="0"/>
              <a:t>Consolidation Documents – Due within 2 months</a:t>
            </a:r>
            <a:endParaRPr lang="en-US" dirty="0"/>
          </a:p>
        </p:txBody>
      </p:sp>
      <p:sp>
        <p:nvSpPr>
          <p:cNvPr id="3" name="Content Placeholder 2"/>
          <p:cNvSpPr>
            <a:spLocks noGrp="1"/>
          </p:cNvSpPr>
          <p:nvPr>
            <p:ph idx="1"/>
          </p:nvPr>
        </p:nvSpPr>
        <p:spPr/>
        <p:txBody>
          <a:bodyPr/>
          <a:lstStyle/>
          <a:p>
            <a:r>
              <a:rPr lang="en-US" dirty="0"/>
              <a:t>If the approved project involves consolidation with another system or systems, the executed agreement between the systems that memorializes consolidation must be submitted to OCD-LGA</a:t>
            </a:r>
            <a:r>
              <a:rPr lang="en-US" dirty="0" smtClean="0"/>
              <a:t>.</a:t>
            </a:r>
          </a:p>
        </p:txBody>
      </p:sp>
    </p:spTree>
    <p:extLst>
      <p:ext uri="{BB962C8B-B14F-4D97-AF65-F5344CB8AC3E}">
        <p14:creationId xmlns:p14="http://schemas.microsoft.com/office/powerpoint/2010/main" val="185865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Requests Regarding Grant Condition Deadlines</a:t>
            </a:r>
            <a:endParaRPr lang="en-US" dirty="0"/>
          </a:p>
        </p:txBody>
      </p:sp>
      <p:sp>
        <p:nvSpPr>
          <p:cNvPr id="3" name="Content Placeholder 2"/>
          <p:cNvSpPr>
            <a:spLocks noGrp="1"/>
          </p:cNvSpPr>
          <p:nvPr>
            <p:ph idx="1"/>
          </p:nvPr>
        </p:nvSpPr>
        <p:spPr/>
        <p:txBody>
          <a:bodyPr/>
          <a:lstStyle/>
          <a:p>
            <a:r>
              <a:rPr lang="en-US" dirty="0" smtClean="0"/>
              <a:t>All extensions must be approved by the Water Sector Commission.</a:t>
            </a:r>
          </a:p>
          <a:p>
            <a:r>
              <a:rPr lang="en-US" dirty="0" smtClean="0"/>
              <a:t>Grantee must submit a letter requesting the extension that includes an explanation of the need for the extension and the length of the extension.</a:t>
            </a:r>
          </a:p>
          <a:p>
            <a:r>
              <a:rPr lang="en-US" dirty="0" smtClean="0"/>
              <a:t>Grantee may be required to appear before the Water Sector Commission to discuss the request.</a:t>
            </a:r>
            <a:endParaRPr lang="en-US" dirty="0"/>
          </a:p>
        </p:txBody>
      </p:sp>
    </p:spTree>
    <p:extLst>
      <p:ext uri="{BB962C8B-B14F-4D97-AF65-F5344CB8AC3E}">
        <p14:creationId xmlns:p14="http://schemas.microsoft.com/office/powerpoint/2010/main" val="386335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to bid</a:t>
            </a:r>
            <a:endParaRPr lang="en-US" dirty="0"/>
          </a:p>
        </p:txBody>
      </p:sp>
      <p:sp>
        <p:nvSpPr>
          <p:cNvPr id="3" name="Content Placeholder 2"/>
          <p:cNvSpPr>
            <a:spLocks noGrp="1"/>
          </p:cNvSpPr>
          <p:nvPr>
            <p:ph idx="1"/>
          </p:nvPr>
        </p:nvSpPr>
        <p:spPr>
          <a:xfrm>
            <a:off x="677334" y="1930400"/>
            <a:ext cx="8596668" cy="3880773"/>
          </a:xfrm>
        </p:spPr>
        <p:txBody>
          <a:bodyPr>
            <a:normAutofit/>
          </a:bodyPr>
          <a:lstStyle/>
          <a:p>
            <a:r>
              <a:rPr lang="en-US" dirty="0" smtClean="0"/>
              <a:t>Permission to bid will be given to grantees when all grant conditions have been cleared/approved and LDH/DEQ has notified OCD-LGA that all projects included in the approved WSP application have been included in the plans and specifications submitted for review.</a:t>
            </a:r>
          </a:p>
          <a:p>
            <a:r>
              <a:rPr lang="en-US" dirty="0" smtClean="0"/>
              <a:t>Grantees will be required to advertise for bids within 30 days of being given permission to bid.</a:t>
            </a:r>
          </a:p>
          <a:p>
            <a:r>
              <a:rPr lang="en-US" dirty="0" smtClean="0"/>
              <a:t>Upon receipt of bids and award of contract, </a:t>
            </a:r>
            <a:r>
              <a:rPr lang="en-US" dirty="0"/>
              <a:t>Grantees must complete the Notice of Contract Award </a:t>
            </a:r>
            <a:r>
              <a:rPr lang="en-US" dirty="0" smtClean="0"/>
              <a:t>form and email </a:t>
            </a:r>
            <a:r>
              <a:rPr lang="en-US" dirty="0"/>
              <a:t>to </a:t>
            </a:r>
            <a:r>
              <a:rPr lang="en-US" dirty="0" smtClean="0">
                <a:hlinkClick r:id="rId2"/>
              </a:rPr>
              <a:t>Suzanne.Bentley-Smith@LA.GOV</a:t>
            </a:r>
            <a:r>
              <a:rPr lang="en-US" dirty="0" smtClean="0"/>
              <a:t> and </a:t>
            </a:r>
            <a:r>
              <a:rPr lang="en-US" dirty="0" smtClean="0">
                <a:hlinkClick r:id="rId3"/>
              </a:rPr>
              <a:t>OCD.WSP@la.gov</a:t>
            </a:r>
            <a:endParaRPr lang="en-US" dirty="0" smtClean="0"/>
          </a:p>
          <a:p>
            <a:r>
              <a:rPr lang="en-US" dirty="0"/>
              <a:t>Any project that has not awarded a construction contract two years from the date of the grant award will be terminated unless an exception has been requested and approved by the Commission. </a:t>
            </a:r>
          </a:p>
        </p:txBody>
      </p:sp>
    </p:spTree>
    <p:extLst>
      <p:ext uri="{BB962C8B-B14F-4D97-AF65-F5344CB8AC3E}">
        <p14:creationId xmlns:p14="http://schemas.microsoft.com/office/powerpoint/2010/main" val="365727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612020" y="1543732"/>
            <a:ext cx="8596668" cy="3880773"/>
          </a:xfrm>
        </p:spPr>
        <p:txBody>
          <a:bodyPr/>
          <a:lstStyle/>
          <a:p>
            <a:r>
              <a:rPr lang="en-US" dirty="0" smtClean="0"/>
              <a:t>This presentation is available on our website on the Water Sector Program-Phase 2 page.</a:t>
            </a:r>
          </a:p>
          <a:p>
            <a:r>
              <a:rPr lang="en-US" dirty="0" smtClean="0"/>
              <a:t>The recording will be posted to our YouTube channel and linked on the website as well.</a:t>
            </a:r>
          </a:p>
          <a:p>
            <a:r>
              <a:rPr lang="en-US" dirty="0" smtClean="0"/>
              <a:t>Questions should be entered in Q and A.  Please enter your name and email address with your question in case we are unable to answer your question and need to follow up after the webinar.</a:t>
            </a:r>
          </a:p>
          <a:p>
            <a:r>
              <a:rPr lang="en-US" dirty="0" smtClean="0"/>
              <a:t>Participants must type their name and the system name in the chat box.  This is how we are documenting attendance for this webinar.  If you do not enter this information in the chat box, we will not be able to document that you were in attendance.</a:t>
            </a:r>
            <a:endParaRPr lang="en-US" dirty="0"/>
          </a:p>
        </p:txBody>
      </p:sp>
    </p:spTree>
    <p:extLst>
      <p:ext uri="{BB962C8B-B14F-4D97-AF65-F5344CB8AC3E}">
        <p14:creationId xmlns:p14="http://schemas.microsoft.com/office/powerpoint/2010/main" val="1299676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343" y="1607274"/>
            <a:ext cx="2356152" cy="2881086"/>
          </a:xfrm>
        </p:spPr>
        <p:txBody>
          <a:bodyPr>
            <a:normAutofit/>
          </a:bodyPr>
          <a:lstStyle/>
          <a:p>
            <a:r>
              <a:rPr lang="en-US" dirty="0" smtClean="0"/>
              <a:t>Notice of Contract Award </a:t>
            </a:r>
            <a:endParaRPr lang="en-US" dirty="0"/>
          </a:p>
        </p:txBody>
      </p:sp>
      <p:pic>
        <p:nvPicPr>
          <p:cNvPr id="4" name="Content Placeholder 3"/>
          <p:cNvPicPr>
            <a:picLocks noGrp="1" noChangeAspect="1"/>
          </p:cNvPicPr>
          <p:nvPr>
            <p:ph idx="1"/>
          </p:nvPr>
        </p:nvPicPr>
        <p:blipFill>
          <a:blip r:embed="rId2"/>
          <a:stretch>
            <a:fillRect/>
          </a:stretch>
        </p:blipFill>
        <p:spPr>
          <a:xfrm>
            <a:off x="711200" y="1"/>
            <a:ext cx="5378043" cy="6756400"/>
          </a:xfrm>
          <a:prstGeom prst="rect">
            <a:avLst/>
          </a:prstGeom>
        </p:spPr>
      </p:pic>
    </p:spTree>
    <p:extLst>
      <p:ext uri="{BB962C8B-B14F-4D97-AF65-F5344CB8AC3E}">
        <p14:creationId xmlns:p14="http://schemas.microsoft.com/office/powerpoint/2010/main" val="403223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Payment</a:t>
            </a:r>
            <a:endParaRPr lang="en-US" dirty="0"/>
          </a:p>
        </p:txBody>
      </p:sp>
      <p:sp>
        <p:nvSpPr>
          <p:cNvPr id="3" name="Content Placeholder 2"/>
          <p:cNvSpPr>
            <a:spLocks noGrp="1"/>
          </p:cNvSpPr>
          <p:nvPr>
            <p:ph idx="1"/>
          </p:nvPr>
        </p:nvSpPr>
        <p:spPr>
          <a:xfrm>
            <a:off x="677334" y="1481221"/>
            <a:ext cx="8596668" cy="3880773"/>
          </a:xfrm>
        </p:spPr>
        <p:txBody>
          <a:bodyPr/>
          <a:lstStyle/>
          <a:p>
            <a:r>
              <a:rPr lang="en-US" dirty="0"/>
              <a:t>All grantees are required to sign up for EFT. </a:t>
            </a:r>
            <a:r>
              <a:rPr lang="en-US" dirty="0" smtClean="0"/>
              <a:t>Enroll </a:t>
            </a:r>
            <a:r>
              <a:rPr lang="en-US" dirty="0"/>
              <a:t>vendor number for electronic funds transfer with the </a:t>
            </a:r>
            <a:r>
              <a:rPr lang="en-US" dirty="0">
                <a:hlinkClick r:id="rId2"/>
              </a:rPr>
              <a:t>Office of Statewide Reporting and Accounting Policy</a:t>
            </a:r>
            <a:r>
              <a:rPr lang="en-US" dirty="0" smtClean="0">
                <a:hlinkClick r:id="rId2"/>
              </a:rPr>
              <a:t>.</a:t>
            </a:r>
            <a:r>
              <a:rPr lang="en-US" dirty="0" smtClean="0"/>
              <a:t> </a:t>
            </a:r>
          </a:p>
          <a:p>
            <a:r>
              <a:rPr lang="en-US" dirty="0" smtClean="0"/>
              <a:t>If your project involves funds from the Clean Water Revolving Loan Fund or the Drinking Water Revolving Loan Fund, then documentation from LDH or DEQ indicating the program personnel have reviewed the Request for Payment must be included in the submission to OCD-LGA. Payments will not be approved until this documentation is received.</a:t>
            </a:r>
          </a:p>
          <a:p>
            <a:r>
              <a:rPr lang="en-US" dirty="0"/>
              <a:t>We will take into account any match that is listed on the RFP form when calculating the WSP payment; however, the funds will not be identified as documented unless we have the required documents.</a:t>
            </a:r>
            <a:endParaRPr lang="en-US" dirty="0" smtClean="0"/>
          </a:p>
        </p:txBody>
      </p:sp>
    </p:spTree>
    <p:extLst>
      <p:ext uri="{BB962C8B-B14F-4D97-AF65-F5344CB8AC3E}">
        <p14:creationId xmlns:p14="http://schemas.microsoft.com/office/powerpoint/2010/main" val="338189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4" y="514924"/>
            <a:ext cx="3854528" cy="1278466"/>
          </a:xfrm>
        </p:spPr>
        <p:txBody>
          <a:bodyPr/>
          <a:lstStyle/>
          <a:p>
            <a:r>
              <a:rPr lang="en-US" dirty="0"/>
              <a:t>How to request payment</a:t>
            </a:r>
          </a:p>
        </p:txBody>
      </p:sp>
      <p:sp>
        <p:nvSpPr>
          <p:cNvPr id="5" name="Text Placeholder 4"/>
          <p:cNvSpPr>
            <a:spLocks noGrp="1"/>
          </p:cNvSpPr>
          <p:nvPr>
            <p:ph type="body" sz="half" idx="2"/>
          </p:nvPr>
        </p:nvSpPr>
        <p:spPr>
          <a:xfrm>
            <a:off x="670077" y="2138441"/>
            <a:ext cx="3854528" cy="2584449"/>
          </a:xfrm>
        </p:spPr>
        <p:txBody>
          <a:bodyPr/>
          <a:lstStyle/>
          <a:p>
            <a:pPr marL="285750" indent="-285750">
              <a:buFont typeface="Arial" panose="020B0604020202020204" pitchFamily="34" charset="0"/>
              <a:buChar char="•"/>
            </a:pPr>
            <a:r>
              <a:rPr lang="en-US" dirty="0">
                <a:hlinkClick r:id="rId2"/>
              </a:rPr>
              <a:t>https://get.adobe.com/reader/</a:t>
            </a:r>
            <a:endParaRPr lang="en-US" dirty="0"/>
          </a:p>
          <a:p>
            <a:pPr marL="285750" indent="-285750">
              <a:buFont typeface="Arial" panose="020B0604020202020204" pitchFamily="34" charset="0"/>
              <a:buChar char="•"/>
            </a:pPr>
            <a:r>
              <a:rPr lang="en-US" dirty="0"/>
              <a:t>Email the completed RFP to the </a:t>
            </a:r>
            <a:r>
              <a:rPr lang="en-US" dirty="0">
                <a:hlinkClick r:id="rId3"/>
              </a:rPr>
              <a:t>OCDLGA.PaymentRequests@la.gov</a:t>
            </a:r>
            <a:r>
              <a:rPr lang="en-US" dirty="0"/>
              <a:t> </a:t>
            </a:r>
            <a:r>
              <a:rPr lang="en-US" dirty="0" smtClean="0"/>
              <a:t>only</a:t>
            </a:r>
            <a:endParaRPr lang="en-US" dirty="0"/>
          </a:p>
          <a:p>
            <a:pPr marL="285750" indent="-285750">
              <a:buFont typeface="Arial" panose="020B0604020202020204" pitchFamily="34" charset="0"/>
              <a:buChar char="•"/>
            </a:pPr>
            <a:r>
              <a:rPr lang="en-US" dirty="0"/>
              <a:t>RFP Form can be found on the </a:t>
            </a:r>
            <a:r>
              <a:rPr lang="en-US" dirty="0">
                <a:hlinkClick r:id="rId4"/>
              </a:rPr>
              <a:t>WSP P2 webpage</a:t>
            </a:r>
            <a:endParaRPr lang="en-US" dirty="0"/>
          </a:p>
          <a:p>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5"/>
          <a:stretch>
            <a:fillRect/>
          </a:stretch>
        </p:blipFill>
        <p:spPr>
          <a:xfrm>
            <a:off x="4646162" y="40937"/>
            <a:ext cx="4374467" cy="6817063"/>
          </a:xfrm>
          <a:prstGeom prst="rect">
            <a:avLst/>
          </a:prstGeom>
        </p:spPr>
      </p:pic>
    </p:spTree>
    <p:extLst>
      <p:ext uri="{BB962C8B-B14F-4D97-AF65-F5344CB8AC3E}">
        <p14:creationId xmlns:p14="http://schemas.microsoft.com/office/powerpoint/2010/main" val="230865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2893180" cy="1636482"/>
          </a:xfrm>
        </p:spPr>
        <p:txBody>
          <a:bodyPr/>
          <a:lstStyle/>
          <a:p>
            <a:r>
              <a:rPr lang="en-US" dirty="0" smtClean="0"/>
              <a:t>Instructions for WSP P2 Request for Payment Form</a:t>
            </a:r>
            <a:endParaRPr lang="en-US" dirty="0"/>
          </a:p>
        </p:txBody>
      </p:sp>
      <p:pic>
        <p:nvPicPr>
          <p:cNvPr id="7" name="Content Placeholder 6"/>
          <p:cNvPicPr>
            <a:picLocks noGrp="1" noChangeAspect="1"/>
          </p:cNvPicPr>
          <p:nvPr>
            <p:ph idx="1"/>
          </p:nvPr>
        </p:nvPicPr>
        <p:blipFill>
          <a:blip r:embed="rId2"/>
          <a:stretch>
            <a:fillRect/>
          </a:stretch>
        </p:blipFill>
        <p:spPr>
          <a:xfrm>
            <a:off x="3780972" y="85278"/>
            <a:ext cx="4821538" cy="6707407"/>
          </a:xfrm>
          <a:prstGeom prst="rect">
            <a:avLst/>
          </a:prstGeom>
        </p:spPr>
      </p:pic>
    </p:spTree>
    <p:extLst>
      <p:ext uri="{BB962C8B-B14F-4D97-AF65-F5344CB8AC3E}">
        <p14:creationId xmlns:p14="http://schemas.microsoft.com/office/powerpoint/2010/main" val="399813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used by OCD-LGA Staff to review RFPs for </a:t>
            </a:r>
            <a:r>
              <a:rPr lang="en-US" dirty="0" smtClean="0"/>
              <a:t>processing</a:t>
            </a:r>
            <a:endParaRPr lang="en-US" dirty="0"/>
          </a:p>
        </p:txBody>
      </p:sp>
      <p:pic>
        <p:nvPicPr>
          <p:cNvPr id="5" name="Content Placeholder 4"/>
          <p:cNvPicPr>
            <a:picLocks noGrp="1" noChangeAspect="1"/>
          </p:cNvPicPr>
          <p:nvPr>
            <p:ph idx="1"/>
          </p:nvPr>
        </p:nvPicPr>
        <p:blipFill>
          <a:blip r:embed="rId2"/>
          <a:stretch>
            <a:fillRect/>
          </a:stretch>
        </p:blipFill>
        <p:spPr>
          <a:xfrm>
            <a:off x="4006799" y="261257"/>
            <a:ext cx="5725030" cy="6093760"/>
          </a:xfrm>
          <a:prstGeom prst="rect">
            <a:avLst/>
          </a:prstGeom>
        </p:spPr>
      </p:pic>
    </p:spTree>
    <p:extLst>
      <p:ext uri="{BB962C8B-B14F-4D97-AF65-F5344CB8AC3E}">
        <p14:creationId xmlns:p14="http://schemas.microsoft.com/office/powerpoint/2010/main" val="388377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of Match Funds</a:t>
            </a:r>
            <a:endParaRPr lang="en-US" dirty="0"/>
          </a:p>
        </p:txBody>
      </p:sp>
      <p:sp>
        <p:nvSpPr>
          <p:cNvPr id="3" name="Content Placeholder 2"/>
          <p:cNvSpPr>
            <a:spLocks noGrp="1"/>
          </p:cNvSpPr>
          <p:nvPr>
            <p:ph idx="1"/>
          </p:nvPr>
        </p:nvSpPr>
        <p:spPr/>
        <p:txBody>
          <a:bodyPr/>
          <a:lstStyle/>
          <a:p>
            <a:r>
              <a:rPr lang="en-US" dirty="0"/>
              <a:t>Grantees will be required to provide documentation of the expenditure of match funds in accordance with the approved application. </a:t>
            </a:r>
            <a:endParaRPr lang="en-US" dirty="0" smtClean="0"/>
          </a:p>
          <a:p>
            <a:r>
              <a:rPr lang="en-US" dirty="0" smtClean="0"/>
              <a:t>Invoices </a:t>
            </a:r>
            <a:r>
              <a:rPr lang="en-US" dirty="0"/>
              <a:t>paid and cancelled checks showing payment of invoices must be submitted </a:t>
            </a:r>
            <a:r>
              <a:rPr lang="en-US" dirty="0" smtClean="0"/>
              <a:t>to document match. </a:t>
            </a:r>
          </a:p>
          <a:p>
            <a:r>
              <a:rPr lang="en-US" dirty="0" smtClean="0"/>
              <a:t>Match </a:t>
            </a:r>
            <a:r>
              <a:rPr lang="en-US" dirty="0"/>
              <a:t>funds documentation can be submitted at any time during the grant implementation process, but must be submitted prior to OCD-LGA approving the final request for </a:t>
            </a:r>
            <a:r>
              <a:rPr lang="en-US" dirty="0" smtClean="0"/>
              <a:t>payment</a:t>
            </a:r>
            <a:r>
              <a:rPr lang="en-US" dirty="0"/>
              <a:t>.</a:t>
            </a:r>
            <a:r>
              <a:rPr lang="en-US" dirty="0" smtClean="0"/>
              <a:t> </a:t>
            </a:r>
          </a:p>
          <a:p>
            <a:r>
              <a:rPr lang="en-US" dirty="0"/>
              <a:t>Any percentage calculated to exceed 76% will be reported as 76% for </a:t>
            </a:r>
            <a:r>
              <a:rPr lang="en-US" dirty="0" smtClean="0"/>
              <a:t>reimbursement purposes.</a:t>
            </a:r>
            <a:endParaRPr lang="en-US" dirty="0"/>
          </a:p>
        </p:txBody>
      </p:sp>
    </p:spTree>
    <p:extLst>
      <p:ext uri="{BB962C8B-B14F-4D97-AF65-F5344CB8AC3E}">
        <p14:creationId xmlns:p14="http://schemas.microsoft.com/office/powerpoint/2010/main" val="229002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Orders</a:t>
            </a:r>
            <a:endParaRPr lang="en-US" dirty="0"/>
          </a:p>
        </p:txBody>
      </p:sp>
      <p:sp>
        <p:nvSpPr>
          <p:cNvPr id="3" name="Content Placeholder 2"/>
          <p:cNvSpPr>
            <a:spLocks noGrp="1"/>
          </p:cNvSpPr>
          <p:nvPr>
            <p:ph idx="1"/>
          </p:nvPr>
        </p:nvSpPr>
        <p:spPr/>
        <p:txBody>
          <a:bodyPr/>
          <a:lstStyle/>
          <a:p>
            <a:r>
              <a:rPr lang="en-US" dirty="0"/>
              <a:t>Change orders should be submitted to </a:t>
            </a:r>
            <a:r>
              <a:rPr lang="en-US" dirty="0" smtClean="0">
                <a:cs typeface="Times New Roman" panose="02020603050405020304" pitchFamily="18" charset="0"/>
                <a:hlinkClick r:id="rId2"/>
              </a:rPr>
              <a:t>Suzanne.Bentley-Smith@la.gov</a:t>
            </a:r>
            <a:r>
              <a:rPr lang="en-US" dirty="0" smtClean="0">
                <a:cs typeface="Times New Roman" panose="02020603050405020304" pitchFamily="18" charset="0"/>
              </a:rPr>
              <a:t> and </a:t>
            </a:r>
            <a:r>
              <a:rPr lang="en-US" dirty="0" smtClean="0">
                <a:hlinkClick r:id="rId3"/>
              </a:rPr>
              <a:t>OCD.WSP@la.gov</a:t>
            </a:r>
            <a:endParaRPr lang="en-US" dirty="0" smtClean="0">
              <a:cs typeface="Times New Roman" panose="02020603050405020304" pitchFamily="18" charset="0"/>
            </a:endParaRPr>
          </a:p>
          <a:p>
            <a:r>
              <a:rPr lang="en-US" dirty="0" smtClean="0">
                <a:cs typeface="Times New Roman" panose="02020603050405020304" pitchFamily="18" charset="0"/>
              </a:rPr>
              <a:t>All scope changes are reviewed by LDH or DEQ.</a:t>
            </a:r>
            <a:endParaRPr lang="en-US" dirty="0">
              <a:cs typeface="Times New Roman" panose="02020603050405020304" pitchFamily="18" charset="0"/>
            </a:endParaRPr>
          </a:p>
          <a:p>
            <a:r>
              <a:rPr lang="en-US" dirty="0" smtClean="0"/>
              <a:t>If a scope change is involved, the request will go before the WSC.</a:t>
            </a:r>
          </a:p>
          <a:p>
            <a:r>
              <a:rPr lang="en-US" dirty="0" smtClean="0"/>
              <a:t>If the change order adds </a:t>
            </a:r>
            <a:r>
              <a:rPr lang="en-US" dirty="0"/>
              <a:t>more than 60 days </a:t>
            </a:r>
            <a:r>
              <a:rPr lang="en-US" dirty="0" smtClean="0"/>
              <a:t>cumulatively, the request goes before the WSC.</a:t>
            </a:r>
          </a:p>
          <a:p>
            <a:r>
              <a:rPr lang="en-US" dirty="0" smtClean="0"/>
              <a:t>Additional funding requests cannot be considered under this program.</a:t>
            </a:r>
          </a:p>
          <a:p>
            <a:endParaRPr lang="en-US" dirty="0" smtClean="0"/>
          </a:p>
        </p:txBody>
      </p:sp>
    </p:spTree>
    <p:extLst>
      <p:ext uri="{BB962C8B-B14F-4D97-AF65-F5344CB8AC3E}">
        <p14:creationId xmlns:p14="http://schemas.microsoft.com/office/powerpoint/2010/main" val="325944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a:t>
            </a:r>
            <a:endParaRPr lang="en-US" dirty="0"/>
          </a:p>
        </p:txBody>
      </p:sp>
      <p:sp>
        <p:nvSpPr>
          <p:cNvPr id="3" name="Content Placeholder 2"/>
          <p:cNvSpPr>
            <a:spLocks noGrp="1"/>
          </p:cNvSpPr>
          <p:nvPr>
            <p:ph idx="1"/>
          </p:nvPr>
        </p:nvSpPr>
        <p:spPr>
          <a:xfrm>
            <a:off x="677334" y="1688875"/>
            <a:ext cx="8596668" cy="3880773"/>
          </a:xfrm>
        </p:spPr>
        <p:txBody>
          <a:bodyPr/>
          <a:lstStyle/>
          <a:p>
            <a:r>
              <a:rPr lang="en-US" dirty="0" smtClean="0"/>
              <a:t>When 80% of grant funds have been expended, OCD-LGA </a:t>
            </a:r>
            <a:r>
              <a:rPr lang="en-US" dirty="0"/>
              <a:t>will send the Grantee a Completion Report that must be completed by the Grantee and submitted to OCD-LGA for review and approval</a:t>
            </a:r>
            <a:r>
              <a:rPr lang="en-US" dirty="0" smtClean="0"/>
              <a:t>.</a:t>
            </a:r>
          </a:p>
          <a:p>
            <a:r>
              <a:rPr lang="en-US" dirty="0"/>
              <a:t>Upon expenditure of all grant funds and with the receipt of a correct Completion Report, OCD-LGA will issue a “Grant Closeout Approval” letter. </a:t>
            </a:r>
            <a:endParaRPr lang="en-US" dirty="0" smtClean="0"/>
          </a:p>
          <a:p>
            <a:r>
              <a:rPr lang="en-US" dirty="0" smtClean="0"/>
              <a:t>Grantees </a:t>
            </a:r>
            <a:r>
              <a:rPr lang="en-US" dirty="0"/>
              <a:t>will be required to have a certified operator on the staff operating the system prior to closing out the grant with the </a:t>
            </a:r>
            <a:r>
              <a:rPr lang="en-US" dirty="0" smtClean="0"/>
              <a:t>State.</a:t>
            </a:r>
          </a:p>
          <a:p>
            <a:endParaRPr lang="en-US" dirty="0"/>
          </a:p>
        </p:txBody>
      </p:sp>
    </p:spTree>
    <p:extLst>
      <p:ext uri="{BB962C8B-B14F-4D97-AF65-F5344CB8AC3E}">
        <p14:creationId xmlns:p14="http://schemas.microsoft.com/office/powerpoint/2010/main" val="147999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a:xfrm>
            <a:off x="677334" y="1754189"/>
            <a:ext cx="8596668" cy="3880773"/>
          </a:xfrm>
        </p:spPr>
        <p:txBody>
          <a:bodyPr/>
          <a:lstStyle/>
          <a:p>
            <a:r>
              <a:rPr lang="en-US" dirty="0" smtClean="0"/>
              <a:t>Grant agreements are for three years. The entire project must be completed within that timeframe.</a:t>
            </a:r>
          </a:p>
          <a:p>
            <a:r>
              <a:rPr lang="en-US" dirty="0" smtClean="0"/>
              <a:t>Improvements to the WSP Portal are ongoing. Grantees will be notified of any changes to the procedures included in this presentation.</a:t>
            </a:r>
          </a:p>
          <a:p>
            <a:r>
              <a:rPr lang="en-US" dirty="0" smtClean="0">
                <a:cs typeface="Times New Roman" panose="02020603050405020304" pitchFamily="18" charset="0"/>
              </a:rPr>
              <a:t>Any other requests for consideration by the Water Sector Commission must be sent to </a:t>
            </a:r>
            <a:r>
              <a:rPr lang="en-US" dirty="0" smtClean="0">
                <a:cs typeface="Times New Roman" panose="02020603050405020304" pitchFamily="18" charset="0"/>
                <a:hlinkClick r:id="rId2"/>
              </a:rPr>
              <a:t>Heather.Paul@la.gov</a:t>
            </a:r>
            <a:r>
              <a:rPr lang="en-US" dirty="0" smtClean="0">
                <a:cs typeface="Times New Roman" panose="02020603050405020304" pitchFamily="18" charset="0"/>
              </a:rPr>
              <a:t>, </a:t>
            </a:r>
            <a:r>
              <a:rPr lang="en-US" dirty="0" smtClean="0">
                <a:cs typeface="Times New Roman" panose="02020603050405020304" pitchFamily="18" charset="0"/>
                <a:hlinkClick r:id="rId3"/>
              </a:rPr>
              <a:t>Suzanne.Bentley-Smith@la.gov</a:t>
            </a:r>
            <a:r>
              <a:rPr lang="en-US" dirty="0" smtClean="0">
                <a:cs typeface="Times New Roman" panose="02020603050405020304" pitchFamily="18" charset="0"/>
              </a:rPr>
              <a:t>, and </a:t>
            </a:r>
            <a:r>
              <a:rPr lang="en-US" dirty="0" smtClean="0">
                <a:hlinkClick r:id="rId4"/>
              </a:rPr>
              <a:t>OCD.WSP@la.gov</a:t>
            </a:r>
            <a:endParaRPr lang="en-US" dirty="0"/>
          </a:p>
          <a:p>
            <a:pPr marL="0" indent="0">
              <a:buNone/>
            </a:pPr>
            <a:endParaRPr lang="en-US" dirty="0">
              <a:cs typeface="Times New Roman" panose="02020603050405020304" pitchFamily="18" charset="0"/>
            </a:endParaRPr>
          </a:p>
          <a:p>
            <a:endParaRPr lang="en-US" dirty="0">
              <a:cs typeface="Times New Roman" panose="02020603050405020304" pitchFamily="18" charset="0"/>
            </a:endParaRP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886173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3" y="609600"/>
            <a:ext cx="9361714" cy="1320800"/>
          </a:xfrm>
        </p:spPr>
        <p:txBody>
          <a:bodyPr/>
          <a:lstStyle/>
          <a:p>
            <a:r>
              <a:rPr lang="en-US" dirty="0" smtClean="0"/>
              <a:t>Contact Information – WSP Phase 2</a:t>
            </a:r>
            <a:endParaRPr lang="en-US" dirty="0"/>
          </a:p>
        </p:txBody>
      </p:sp>
      <p:sp>
        <p:nvSpPr>
          <p:cNvPr id="3" name="Content Placeholder 2"/>
          <p:cNvSpPr>
            <a:spLocks noGrp="1"/>
          </p:cNvSpPr>
          <p:nvPr>
            <p:ph sz="half" idx="1"/>
          </p:nvPr>
        </p:nvSpPr>
        <p:spPr>
          <a:xfrm>
            <a:off x="0" y="1582153"/>
            <a:ext cx="4445667" cy="4459207"/>
          </a:xfrm>
        </p:spPr>
        <p:txBody>
          <a:bodyPr>
            <a:normAutofit/>
          </a:bodyPr>
          <a:lstStyle/>
          <a:p>
            <a:pPr lvl="1"/>
            <a:endParaRPr lang="en-US" dirty="0" smtClean="0">
              <a:cs typeface="Times New Roman" panose="02020603050405020304" pitchFamily="18" charset="0"/>
            </a:endParaRPr>
          </a:p>
          <a:p>
            <a:pPr lvl="1"/>
            <a:r>
              <a:rPr lang="en-US" dirty="0" smtClean="0">
                <a:cs typeface="Times New Roman" panose="02020603050405020304" pitchFamily="18" charset="0"/>
              </a:rPr>
              <a:t>Gina Campo, OCD Executive Director</a:t>
            </a:r>
          </a:p>
          <a:p>
            <a:pPr lvl="2"/>
            <a:r>
              <a:rPr lang="en-US" dirty="0" smtClean="0">
                <a:cs typeface="Times New Roman" panose="02020603050405020304" pitchFamily="18" charset="0"/>
                <a:hlinkClick r:id="rId2"/>
              </a:rPr>
              <a:t>Gina.Campo@la.gov</a:t>
            </a:r>
            <a:endParaRPr lang="en-US" dirty="0" smtClean="0">
              <a:cs typeface="Times New Roman" panose="02020603050405020304" pitchFamily="18" charset="0"/>
            </a:endParaRPr>
          </a:p>
          <a:p>
            <a:pPr lvl="2"/>
            <a:r>
              <a:rPr lang="en-US" dirty="0" smtClean="0">
                <a:cs typeface="Times New Roman" panose="02020603050405020304" pitchFamily="18" charset="0"/>
              </a:rPr>
              <a:t>(225) 219-9600</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Heather Paul, OCD-LGA Director</a:t>
            </a:r>
          </a:p>
          <a:p>
            <a:pPr lvl="2"/>
            <a:r>
              <a:rPr lang="en-US" dirty="0">
                <a:cs typeface="Times New Roman" panose="02020603050405020304" pitchFamily="18" charset="0"/>
                <a:hlinkClick r:id="rId3"/>
              </a:rPr>
              <a:t>Heather.Paul@la.gov</a:t>
            </a:r>
            <a:r>
              <a:rPr lang="en-US" dirty="0">
                <a:cs typeface="Times New Roman" panose="02020603050405020304" pitchFamily="18" charset="0"/>
              </a:rPr>
              <a:t> </a:t>
            </a:r>
          </a:p>
          <a:p>
            <a:pPr lvl="2"/>
            <a:r>
              <a:rPr lang="en-US" dirty="0" smtClean="0">
                <a:cs typeface="Times New Roman" panose="02020603050405020304" pitchFamily="18" charset="0"/>
              </a:rPr>
              <a:t>(225) 342-0148</a:t>
            </a:r>
          </a:p>
          <a:p>
            <a:pPr lvl="1"/>
            <a:endParaRPr lang="en-US" dirty="0" smtClean="0">
              <a:cs typeface="Times New Roman" panose="02020603050405020304" pitchFamily="18" charset="0"/>
            </a:endParaRPr>
          </a:p>
          <a:p>
            <a:endParaRPr lang="en-US" dirty="0"/>
          </a:p>
        </p:txBody>
      </p:sp>
      <p:sp>
        <p:nvSpPr>
          <p:cNvPr id="4" name="Content Placeholder 3"/>
          <p:cNvSpPr>
            <a:spLocks noGrp="1"/>
          </p:cNvSpPr>
          <p:nvPr>
            <p:ph sz="half" idx="2"/>
          </p:nvPr>
        </p:nvSpPr>
        <p:spPr>
          <a:xfrm>
            <a:off x="4661424" y="1930400"/>
            <a:ext cx="6064795" cy="4459209"/>
          </a:xfrm>
        </p:spPr>
        <p:txBody>
          <a:bodyPr>
            <a:normAutofit/>
          </a:bodyPr>
          <a:lstStyle/>
          <a:p>
            <a:pPr lvl="1"/>
            <a:r>
              <a:rPr lang="en-US" dirty="0" smtClean="0">
                <a:cs typeface="Times New Roman" panose="02020603050405020304" pitchFamily="18" charset="0"/>
              </a:rPr>
              <a:t>Suzanne Bentley-Smith, Grant Representative </a:t>
            </a:r>
            <a:endParaRPr lang="en-US" dirty="0">
              <a:cs typeface="Times New Roman" panose="02020603050405020304" pitchFamily="18" charset="0"/>
            </a:endParaRPr>
          </a:p>
          <a:p>
            <a:pPr lvl="2"/>
            <a:r>
              <a:rPr lang="en-US" dirty="0" smtClean="0">
                <a:cs typeface="Times New Roman" panose="02020603050405020304" pitchFamily="18" charset="0"/>
                <a:hlinkClick r:id="rId4"/>
              </a:rPr>
              <a:t>Suzanne.Bentley-Smith@la.gov</a:t>
            </a:r>
            <a:endParaRPr lang="en-US" dirty="0">
              <a:cs typeface="Times New Roman" panose="02020603050405020304" pitchFamily="18" charset="0"/>
            </a:endParaRPr>
          </a:p>
          <a:p>
            <a:pPr lvl="2"/>
            <a:r>
              <a:rPr lang="en-US" dirty="0">
                <a:cs typeface="Times New Roman" panose="02020603050405020304" pitchFamily="18" charset="0"/>
              </a:rPr>
              <a:t>(225) </a:t>
            </a:r>
            <a:r>
              <a:rPr lang="en-US" dirty="0" smtClean="0">
                <a:cs typeface="Times New Roman" panose="02020603050405020304" pitchFamily="18" charset="0"/>
              </a:rPr>
              <a:t>219-0805</a:t>
            </a:r>
            <a:endParaRPr lang="en-US"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0967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77334" y="1858440"/>
            <a:ext cx="8596668" cy="3880773"/>
          </a:xfrm>
        </p:spPr>
        <p:txBody>
          <a:bodyPr/>
          <a:lstStyle/>
          <a:p>
            <a:r>
              <a:rPr lang="en-US" dirty="0" smtClean="0"/>
              <a:t>Where we are now</a:t>
            </a:r>
          </a:p>
          <a:p>
            <a:r>
              <a:rPr lang="en-US" dirty="0" smtClean="0"/>
              <a:t>Revisions</a:t>
            </a:r>
          </a:p>
          <a:p>
            <a:r>
              <a:rPr lang="en-US" dirty="0" smtClean="0"/>
              <a:t>Grant conditions</a:t>
            </a:r>
          </a:p>
          <a:p>
            <a:r>
              <a:rPr lang="en-US" dirty="0" smtClean="0"/>
              <a:t>Extensions</a:t>
            </a:r>
          </a:p>
          <a:p>
            <a:r>
              <a:rPr lang="en-US" dirty="0" smtClean="0"/>
              <a:t>Permission to bid</a:t>
            </a:r>
          </a:p>
          <a:p>
            <a:r>
              <a:rPr lang="en-US" dirty="0" smtClean="0"/>
              <a:t>Requests for payment</a:t>
            </a:r>
          </a:p>
          <a:p>
            <a:r>
              <a:rPr lang="en-US" dirty="0" smtClean="0"/>
              <a:t>Change Orders</a:t>
            </a:r>
          </a:p>
          <a:p>
            <a:r>
              <a:rPr lang="en-US" dirty="0" smtClean="0"/>
              <a:t>Closeout</a:t>
            </a:r>
          </a:p>
          <a:p>
            <a:endParaRPr lang="en-US" dirty="0"/>
          </a:p>
        </p:txBody>
      </p:sp>
    </p:spTree>
    <p:extLst>
      <p:ext uri="{BB962C8B-B14F-4D97-AF65-F5344CB8AC3E}">
        <p14:creationId xmlns:p14="http://schemas.microsoft.com/office/powerpoint/2010/main" val="2154813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descr="Cartoon Smiley Questions · Image gratuite sur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990" y="2160588"/>
            <a:ext cx="5226058" cy="3881437"/>
          </a:xfrm>
        </p:spPr>
      </p:pic>
    </p:spTree>
    <p:extLst>
      <p:ext uri="{BB962C8B-B14F-4D97-AF65-F5344CB8AC3E}">
        <p14:creationId xmlns:p14="http://schemas.microsoft.com/office/powerpoint/2010/main" val="242787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sp>
        <p:nvSpPr>
          <p:cNvPr id="3" name="Content Placeholder 2"/>
          <p:cNvSpPr>
            <a:spLocks noGrp="1"/>
          </p:cNvSpPr>
          <p:nvPr>
            <p:ph idx="1"/>
          </p:nvPr>
        </p:nvSpPr>
        <p:spPr>
          <a:xfrm>
            <a:off x="677334" y="2096978"/>
            <a:ext cx="8596668" cy="3880773"/>
          </a:xfrm>
        </p:spPr>
        <p:txBody>
          <a:bodyPr/>
          <a:lstStyle/>
          <a:p>
            <a:r>
              <a:rPr lang="en-US" dirty="0" smtClean="0"/>
              <a:t>Awards issued August 8, 2025</a:t>
            </a:r>
          </a:p>
          <a:p>
            <a:r>
              <a:rPr lang="en-US" dirty="0" smtClean="0"/>
              <a:t>Authorization to incur costs and Grant conditions issued September 2, 2025</a:t>
            </a:r>
          </a:p>
          <a:p>
            <a:r>
              <a:rPr lang="en-US" dirty="0" smtClean="0"/>
              <a:t>Water </a:t>
            </a:r>
            <a:r>
              <a:rPr lang="en-US" dirty="0"/>
              <a:t>Sector Program page on OCD-LGA website: </a:t>
            </a:r>
            <a:r>
              <a:rPr lang="en-US" dirty="0">
                <a:hlinkClick r:id="rId3"/>
              </a:rPr>
              <a:t>https://www.doa.la.gov/doa/ocd-lga/water-sector-program-phase-1-and-phase-2/water-sector-program-phase-2</a:t>
            </a:r>
            <a:r>
              <a:rPr lang="en-US" dirty="0" smtClean="0">
                <a:hlinkClick r:id="rId3"/>
              </a:rPr>
              <a:t>/</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92775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a:t>
            </a:r>
            <a:endParaRPr lang="en-US" dirty="0"/>
          </a:p>
        </p:txBody>
      </p:sp>
      <p:sp>
        <p:nvSpPr>
          <p:cNvPr id="3" name="Content Placeholder 2"/>
          <p:cNvSpPr>
            <a:spLocks noGrp="1"/>
          </p:cNvSpPr>
          <p:nvPr>
            <p:ph idx="1"/>
          </p:nvPr>
        </p:nvSpPr>
        <p:spPr/>
        <p:txBody>
          <a:bodyPr/>
          <a:lstStyle/>
          <a:p>
            <a:r>
              <a:rPr lang="en-US" dirty="0" smtClean="0"/>
              <a:t>Notify OCD-LGA if there are revisions needed to the grant agreement, such as Chief Executive Officer or address.</a:t>
            </a:r>
          </a:p>
          <a:p>
            <a:pPr marL="0" indent="0">
              <a:buNone/>
            </a:pPr>
            <a:endParaRPr lang="en-US" dirty="0"/>
          </a:p>
        </p:txBody>
      </p:sp>
    </p:spTree>
    <p:extLst>
      <p:ext uri="{BB962C8B-B14F-4D97-AF65-F5344CB8AC3E}">
        <p14:creationId xmlns:p14="http://schemas.microsoft.com/office/powerpoint/2010/main" val="147242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50126"/>
          </a:xfrm>
        </p:spPr>
        <p:txBody>
          <a:bodyPr>
            <a:normAutofit fontScale="90000"/>
          </a:bodyPr>
          <a:lstStyle/>
          <a:p>
            <a:r>
              <a:rPr lang="en-US" dirty="0" smtClean="0"/>
              <a:t>Grant Conditions – issued in Authorization to Incur Costs and Grant Agreement with Conditions (AIC GC) Letter</a:t>
            </a:r>
            <a:endParaRPr lang="en-US" dirty="0"/>
          </a:p>
        </p:txBody>
      </p:sp>
      <p:sp>
        <p:nvSpPr>
          <p:cNvPr id="3" name="Content Placeholder 2"/>
          <p:cNvSpPr>
            <a:spLocks noGrp="1"/>
          </p:cNvSpPr>
          <p:nvPr>
            <p:ph sz="half" idx="1"/>
          </p:nvPr>
        </p:nvSpPr>
        <p:spPr>
          <a:xfrm>
            <a:off x="677334" y="2364377"/>
            <a:ext cx="4819340" cy="3676984"/>
          </a:xfrm>
        </p:spPr>
        <p:txBody>
          <a:bodyPr>
            <a:normAutofit/>
          </a:bodyPr>
          <a:lstStyle/>
          <a:p>
            <a:r>
              <a:rPr lang="en-US" dirty="0" smtClean="0"/>
              <a:t>Grant Agreement</a:t>
            </a:r>
          </a:p>
          <a:p>
            <a:r>
              <a:rPr lang="en-US" dirty="0" smtClean="0"/>
              <a:t>Supplemental Information Page</a:t>
            </a:r>
          </a:p>
          <a:p>
            <a:r>
              <a:rPr lang="en-US" dirty="0" smtClean="0"/>
              <a:t>Financial Management Questionnaire</a:t>
            </a:r>
          </a:p>
          <a:p>
            <a:r>
              <a:rPr lang="en-US" dirty="0"/>
              <a:t>Performance Schedule</a:t>
            </a:r>
          </a:p>
          <a:p>
            <a:r>
              <a:rPr lang="en-US" dirty="0"/>
              <a:t>Plans and </a:t>
            </a:r>
            <a:r>
              <a:rPr lang="en-US" dirty="0" smtClean="0"/>
              <a:t>Specifications</a:t>
            </a:r>
          </a:p>
          <a:p>
            <a:r>
              <a:rPr lang="en-US" dirty="0"/>
              <a:t>Rate Study</a:t>
            </a:r>
          </a:p>
          <a:p>
            <a:r>
              <a:rPr lang="en-US" dirty="0"/>
              <a:t>Matching Funds Documentation</a:t>
            </a:r>
          </a:p>
          <a:p>
            <a:r>
              <a:rPr lang="en-US" dirty="0"/>
              <a:t>Consolidation </a:t>
            </a:r>
            <a:r>
              <a:rPr lang="en-US" dirty="0" smtClean="0"/>
              <a:t>Documents</a:t>
            </a:r>
          </a:p>
          <a:p>
            <a:r>
              <a:rPr lang="en-US" dirty="0" smtClean="0"/>
              <a:t>Acquisition Timeline</a:t>
            </a:r>
            <a:endParaRPr lang="en-US" dirty="0"/>
          </a:p>
          <a:p>
            <a:endParaRPr lang="en-US" dirty="0"/>
          </a:p>
          <a:p>
            <a:endParaRPr lang="en-US" dirty="0" smtClean="0"/>
          </a:p>
        </p:txBody>
      </p:sp>
    </p:spTree>
    <p:extLst>
      <p:ext uri="{BB962C8B-B14F-4D97-AF65-F5344CB8AC3E}">
        <p14:creationId xmlns:p14="http://schemas.microsoft.com/office/powerpoint/2010/main" val="333899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a:t>
            </a:r>
            <a:endParaRPr lang="en-US" dirty="0"/>
          </a:p>
        </p:txBody>
      </p:sp>
      <p:sp>
        <p:nvSpPr>
          <p:cNvPr id="5" name="Content Placeholder 4"/>
          <p:cNvSpPr>
            <a:spLocks noGrp="1"/>
          </p:cNvSpPr>
          <p:nvPr>
            <p:ph idx="1"/>
          </p:nvPr>
        </p:nvSpPr>
        <p:spPr>
          <a:xfrm>
            <a:off x="851506" y="1688875"/>
            <a:ext cx="8596668" cy="3880773"/>
          </a:xfrm>
        </p:spPr>
        <p:txBody>
          <a:bodyPr/>
          <a:lstStyle/>
          <a:p>
            <a:r>
              <a:rPr lang="en-US" b="1" dirty="0"/>
              <a:t>Under no circumstances should the grant recipient advertise for bids or begin construction on an activity at this time.</a:t>
            </a:r>
            <a:r>
              <a:rPr lang="en-US" dirty="0"/>
              <a:t>  Written authorization will be provided from this office to advertise for bids when funds have been released and the plans and specifications for the project have been </a:t>
            </a:r>
            <a:r>
              <a:rPr lang="en-US" dirty="0" smtClean="0"/>
              <a:t>reviewed and approved.  </a:t>
            </a:r>
          </a:p>
          <a:p>
            <a:r>
              <a:rPr lang="en-US" dirty="0" smtClean="0"/>
              <a:t>Funds </a:t>
            </a:r>
            <a:r>
              <a:rPr lang="en-US" dirty="0"/>
              <a:t>will not be released until the conditions included in </a:t>
            </a:r>
            <a:r>
              <a:rPr lang="en-US" dirty="0" smtClean="0"/>
              <a:t>the Grant Conditions letter </a:t>
            </a:r>
            <a:r>
              <a:rPr lang="en-US" dirty="0"/>
              <a:t>have been </a:t>
            </a:r>
            <a:r>
              <a:rPr lang="en-US" b="1" dirty="0"/>
              <a:t>submitted and approved/cleared</a:t>
            </a:r>
            <a:r>
              <a:rPr lang="en-US" dirty="0"/>
              <a:t> by this office. </a:t>
            </a:r>
            <a:r>
              <a:rPr lang="en-US" dirty="0" smtClean="0"/>
              <a:t>If revisions are required, this must be completed within the deadline. </a:t>
            </a:r>
            <a:endParaRPr lang="en-US" dirty="0"/>
          </a:p>
          <a:p>
            <a:r>
              <a:rPr lang="en-US" dirty="0" smtClean="0"/>
              <a:t>Grantees are encouraged to clear conditions as soon as possible!</a:t>
            </a:r>
          </a:p>
          <a:p>
            <a:r>
              <a:rPr lang="en-US" dirty="0" smtClean="0"/>
              <a:t>Any extensions to deadlines to clear grant conditions must be approved by the Water Sector Commission.</a:t>
            </a:r>
            <a:endParaRPr lang="en-US" dirty="0"/>
          </a:p>
        </p:txBody>
      </p:sp>
    </p:spTree>
    <p:extLst>
      <p:ext uri="{BB962C8B-B14F-4D97-AF65-F5344CB8AC3E}">
        <p14:creationId xmlns:p14="http://schemas.microsoft.com/office/powerpoint/2010/main" val="130197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Agreement – Due within 2 months</a:t>
            </a:r>
            <a:endParaRPr lang="en-US" dirty="0"/>
          </a:p>
        </p:txBody>
      </p:sp>
      <p:sp>
        <p:nvSpPr>
          <p:cNvPr id="3" name="Content Placeholder 2"/>
          <p:cNvSpPr>
            <a:spLocks noGrp="1"/>
          </p:cNvSpPr>
          <p:nvPr>
            <p:ph idx="1"/>
          </p:nvPr>
        </p:nvSpPr>
        <p:spPr>
          <a:xfrm>
            <a:off x="786191" y="1775961"/>
            <a:ext cx="8596668" cy="3880773"/>
          </a:xfrm>
        </p:spPr>
        <p:txBody>
          <a:bodyPr/>
          <a:lstStyle/>
          <a:p>
            <a:r>
              <a:rPr lang="en-US" dirty="0" smtClean="0"/>
              <a:t>Review information identifying your system.</a:t>
            </a:r>
          </a:p>
          <a:p>
            <a:r>
              <a:rPr lang="en-US" dirty="0" smtClean="0"/>
              <a:t>CEO should sign the agreement.</a:t>
            </a:r>
          </a:p>
          <a:p>
            <a:r>
              <a:rPr lang="en-US" dirty="0" smtClean="0"/>
              <a:t>Return hard copy to OCD-LGA.</a:t>
            </a:r>
          </a:p>
        </p:txBody>
      </p:sp>
    </p:spTree>
    <p:extLst>
      <p:ext uri="{BB962C8B-B14F-4D97-AF65-F5344CB8AC3E}">
        <p14:creationId xmlns:p14="http://schemas.microsoft.com/office/powerpoint/2010/main" val="185278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4" y="1724297"/>
            <a:ext cx="2756263" cy="3135085"/>
          </a:xfrm>
        </p:spPr>
        <p:txBody>
          <a:bodyPr>
            <a:normAutofit fontScale="90000"/>
          </a:bodyPr>
          <a:lstStyle/>
          <a:p>
            <a:pPr algn="ctr"/>
            <a:r>
              <a:rPr lang="en-US" dirty="0" smtClean="0"/>
              <a:t>Supplemental Information Page – Due within 2 months</a:t>
            </a:r>
            <a:endParaRPr lang="en-US" dirty="0"/>
          </a:p>
        </p:txBody>
      </p:sp>
      <p:pic>
        <p:nvPicPr>
          <p:cNvPr id="7" name="Content Placeholder 6"/>
          <p:cNvPicPr>
            <a:picLocks noGrp="1" noChangeAspect="1"/>
          </p:cNvPicPr>
          <p:nvPr>
            <p:ph idx="1"/>
          </p:nvPr>
        </p:nvPicPr>
        <p:blipFill rotWithShape="1">
          <a:blip r:embed="rId3"/>
          <a:srcRect r="2041" b="4373"/>
          <a:stretch/>
        </p:blipFill>
        <p:spPr>
          <a:xfrm>
            <a:off x="3148148" y="132937"/>
            <a:ext cx="4858816" cy="6259912"/>
          </a:xfrm>
          <a:prstGeom prst="rect">
            <a:avLst/>
          </a:prstGeom>
        </p:spPr>
      </p:pic>
    </p:spTree>
    <p:extLst>
      <p:ext uri="{BB962C8B-B14F-4D97-AF65-F5344CB8AC3E}">
        <p14:creationId xmlns:p14="http://schemas.microsoft.com/office/powerpoint/2010/main" val="3403011742"/>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3385</TotalTime>
  <Words>1847</Words>
  <Application>Microsoft Office PowerPoint</Application>
  <PresentationFormat>Widescreen</PresentationFormat>
  <Paragraphs>134</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Trebuchet MS</vt:lpstr>
      <vt:lpstr>Wingdings 3</vt:lpstr>
      <vt:lpstr>Facet</vt:lpstr>
      <vt:lpstr>Water Sector Program (WSP)  Grant Implementation Phase 2 FY 2025-2026</vt:lpstr>
      <vt:lpstr>Presentation</vt:lpstr>
      <vt:lpstr>Agenda</vt:lpstr>
      <vt:lpstr>Where we are now</vt:lpstr>
      <vt:lpstr>Revisions</vt:lpstr>
      <vt:lpstr>Grant Conditions – issued in Authorization to Incur Costs and Grant Agreement with Conditions (AIC GC) Letter</vt:lpstr>
      <vt:lpstr>Important notes</vt:lpstr>
      <vt:lpstr>Grant Agreement – Due within 2 months</vt:lpstr>
      <vt:lpstr>Supplemental Information Page – Due within 2 months</vt:lpstr>
      <vt:lpstr>Financial Management Questionnaire – Due within 2 months</vt:lpstr>
      <vt:lpstr>Financial Management Questionnaire – Due within 2 months</vt:lpstr>
      <vt:lpstr>Performance Schedule – Due within 2 months</vt:lpstr>
      <vt:lpstr>Performance Schedule – Due within 2 months</vt:lpstr>
      <vt:lpstr>Plans and Specifications – Due within 6 months</vt:lpstr>
      <vt:lpstr>Rate Study – Due within 6 months</vt:lpstr>
      <vt:lpstr>Matching Funds Documentation – Due within 2 months</vt:lpstr>
      <vt:lpstr>Consolidation Documents – Due within 2 months</vt:lpstr>
      <vt:lpstr>Extension Requests Regarding Grant Condition Deadlines</vt:lpstr>
      <vt:lpstr>Permission to bid</vt:lpstr>
      <vt:lpstr>Notice of Contract Award </vt:lpstr>
      <vt:lpstr>Request for Payment</vt:lpstr>
      <vt:lpstr>How to request payment</vt:lpstr>
      <vt:lpstr>Instructions for WSP P2 Request for Payment Form</vt:lpstr>
      <vt:lpstr>Checklist used by OCD-LGA Staff to review RFPs for processing</vt:lpstr>
      <vt:lpstr>Documentation of Match Funds</vt:lpstr>
      <vt:lpstr>Change Orders</vt:lpstr>
      <vt:lpstr>Closeout</vt:lpstr>
      <vt:lpstr>Final Notes</vt:lpstr>
      <vt:lpstr>Contact Information – WSP Phase 2</vt:lpstr>
      <vt:lpstr>Questions?</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Sector Program -  Grant Implementation</dc:title>
  <dc:creator>Traci Watts</dc:creator>
  <cp:lastModifiedBy>Heather Paul</cp:lastModifiedBy>
  <cp:revision>25</cp:revision>
  <cp:lastPrinted>2022-04-13T13:59:41Z</cp:lastPrinted>
  <dcterms:created xsi:type="dcterms:W3CDTF">2022-04-11T11:19:39Z</dcterms:created>
  <dcterms:modified xsi:type="dcterms:W3CDTF">2025-09-15T18:26:01Z</dcterms:modified>
</cp:coreProperties>
</file>