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0" r:id="rId3"/>
    <p:sldMasterId id="2147483676" r:id="rId4"/>
    <p:sldMasterId id="2147483689" r:id="rId5"/>
  </p:sldMasterIdLst>
  <p:notesMasterIdLst>
    <p:notesMasterId r:id="rId17"/>
  </p:notesMasterIdLst>
  <p:sldIdLst>
    <p:sldId id="309" r:id="rId6"/>
    <p:sldId id="475" r:id="rId7"/>
    <p:sldId id="465" r:id="rId8"/>
    <p:sldId id="466" r:id="rId9"/>
    <p:sldId id="467" r:id="rId10"/>
    <p:sldId id="468" r:id="rId11"/>
    <p:sldId id="469" r:id="rId12"/>
    <p:sldId id="471" r:id="rId13"/>
    <p:sldId id="472" r:id="rId14"/>
    <p:sldId id="473" r:id="rId15"/>
    <p:sldId id="474" r:id="rId16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00"/>
    <a:srgbClr val="00263E"/>
    <a:srgbClr val="53535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35" y="5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6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457" y="4415790"/>
            <a:ext cx="6498772" cy="4183380"/>
          </a:xfrm>
        </p:spPr>
        <p:txBody>
          <a:bodyPr/>
          <a:lstStyle/>
          <a:p>
            <a:r>
              <a:rPr lang="en-US" sz="1600" dirty="0" smtClean="0"/>
              <a:t>Thank you for including me… </a:t>
            </a:r>
          </a:p>
          <a:p>
            <a:endParaRPr lang="en-US" sz="1600" dirty="0"/>
          </a:p>
          <a:p>
            <a:r>
              <a:rPr lang="en-US" sz="1600" dirty="0" smtClean="0"/>
              <a:t>My background – over 25 </a:t>
            </a:r>
            <a:r>
              <a:rPr lang="en-US" sz="1600" dirty="0"/>
              <a:t>years of commercial Property and Casualty insurance experience, specializing in marketing, product development, and the utilization of client-facing technologies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Began career with Willis, then was with Sedgwick which became Marsh, then spent the last 15 years with WGA and came into Gallagher as a merger partner in 2015. </a:t>
            </a:r>
          </a:p>
          <a:p>
            <a:endParaRPr lang="en-US" sz="1600" dirty="0"/>
          </a:p>
          <a:p>
            <a:r>
              <a:rPr lang="en-US" sz="1600" dirty="0" smtClean="0"/>
              <a:t>Beyond all my marketing years, I was a producer while at Marsh and when I started at WGA, making me uniquely qualified to know what it takes for all of you to get the kind of opportunities I want to work on with you.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58598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6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3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6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1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9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2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96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5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66651-02D9-C949-8344-2390968C25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59677" y="9245600"/>
            <a:ext cx="236373" cy="2184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7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501"/>
            <a:ext cx="13004800" cy="439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2655753"/>
            <a:ext cx="7888175" cy="104524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6115"/>
              </a:lnSpc>
              <a:spcBef>
                <a:spcPts val="0"/>
              </a:spcBef>
              <a:defRPr sz="5700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Divider/Breaker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747" y="4681728"/>
            <a:ext cx="7888175" cy="550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400" cap="none" baseline="0">
                <a:solidFill>
                  <a:schemeClr val="accent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Subheading/topic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976747" y="8908903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 © 2017 ARTHUR J. GALLAGHER &amp; CO.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AJG.COM</a:t>
            </a:r>
            <a:endParaRPr sz="1000" baseline="30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16" y="650241"/>
            <a:ext cx="3901440" cy="18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793984" cy="6372352"/>
          </a:xfrm>
          <a:prstGeom prst="rect">
            <a:avLst/>
          </a:prstGeom>
        </p:spPr>
        <p:txBody>
          <a:bodyPr/>
          <a:lstStyle>
            <a:lvl1pPr>
              <a:defRPr sz="3129">
                <a:solidFill>
                  <a:srgbClr val="4D4D4D"/>
                </a:solidFill>
              </a:defRPr>
            </a:lvl1pPr>
            <a:lvl2pPr>
              <a:defRPr sz="2844">
                <a:solidFill>
                  <a:srgbClr val="4D4D4D"/>
                </a:solidFill>
              </a:defRPr>
            </a:lvl2pPr>
            <a:lvl3pPr>
              <a:defRPr sz="2560" b="0">
                <a:solidFill>
                  <a:srgbClr val="4D4D4D"/>
                </a:solidFill>
              </a:defRPr>
            </a:lvl3pPr>
            <a:lvl4pPr>
              <a:defRPr sz="2276">
                <a:solidFill>
                  <a:srgbClr val="4D4D4D"/>
                </a:solidFill>
              </a:defRPr>
            </a:lvl4pPr>
            <a:lvl5pPr>
              <a:defRPr sz="1991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defTabSz="169331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64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l"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2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allagher-PPT_r1g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59677" y="9251950"/>
            <a:ext cx="236373" cy="2184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900">
                <a:latin typeface="Gotham-Book"/>
                <a:ea typeface="Gotham-Book"/>
                <a:cs typeface="Gotham-Book"/>
                <a:sym typeface="Gotham-Book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84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1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1pPr>
      <a:lvl2pPr marL="765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2pPr>
      <a:lvl3pPr marL="1210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3pPr>
      <a:lvl4pPr marL="1654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4pPr>
      <a:lvl5pPr marL="2099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5pPr>
      <a:lvl6pPr marL="2543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6pPr>
      <a:lvl7pPr marL="2988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7pPr>
      <a:lvl8pPr marL="3432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8pPr>
      <a:lvl9pPr marL="3877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9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4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  <a:ea typeface="+mn-ea"/>
                <a:cs typeface="+mn-cs"/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700" r:id="rId6"/>
    <p:sldLayoutId id="214748370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8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00750" y="9040143"/>
            <a:ext cx="460585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/>
          <a:p>
            <a:pPr defTabSz="650230" hangingPunct="1"/>
            <a:fld id="{8BA08932-23D9-42E7-9371-6007F82543F4}" type="slidenum">
              <a:rPr lang="en-US" sz="1100" kern="1200" smtClean="0">
                <a:solidFill>
                  <a:srgbClr val="EA7600"/>
                </a:solidFill>
                <a:ea typeface="+mn-ea"/>
                <a:cs typeface="+mn-cs"/>
              </a:rPr>
              <a:pPr defTabSz="650230" hangingPunct="1"/>
              <a:t>‹#›</a:t>
            </a:fld>
            <a:endParaRPr lang="en-US" sz="1100" kern="1200" dirty="0" smtClean="0">
              <a:solidFill>
                <a:srgbClr val="EA76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3952" y="3677249"/>
            <a:ext cx="13012705" cy="25345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8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46" name="Gallagher_wTAG_StackedLarge-3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191" y="3783872"/>
            <a:ext cx="3306154" cy="157711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7819213" y="3559313"/>
            <a:ext cx="3978866" cy="2701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spcBef>
                <a:spcPts val="2400"/>
              </a:spcBef>
              <a:defRPr sz="5900">
                <a:solidFill>
                  <a:srgbClr val="032A44"/>
                </a:solidFill>
                <a:latin typeface="Gotham Narrow Medium"/>
                <a:ea typeface="Gotham Narrow Medium"/>
                <a:cs typeface="Gotham Narrow Medium"/>
                <a:sym typeface="Gotham Narrow Medium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5400" dirty="0" smtClean="0"/>
              <a:t>Staying Cool</a:t>
            </a:r>
          </a:p>
          <a:p>
            <a:pPr algn="ctr">
              <a:spcBef>
                <a:spcPts val="600"/>
              </a:spcBef>
            </a:pPr>
            <a:r>
              <a:rPr lang="en-US" sz="5400" i="1" dirty="0" smtClean="0"/>
              <a:t>In The</a:t>
            </a:r>
          </a:p>
          <a:p>
            <a:pPr algn="ctr">
              <a:spcBef>
                <a:spcPts val="600"/>
              </a:spcBef>
            </a:pPr>
            <a:r>
              <a:rPr lang="en-US" sz="5400" i="1" dirty="0" smtClean="0"/>
              <a:t>Heat</a:t>
            </a:r>
            <a:endParaRPr sz="5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" y="5241855"/>
            <a:ext cx="675263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24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in the heat &lt;2 hours and involved in moderate work activities, drink 1 cup (8 oz.) of water every 15–20 minutes.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During prolonged sweating lasting several hours, drink sports drinks containing balanced electrolytes.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Avoid alcohol and drinks with high caffeine or sugar.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Generally, fluid intake should not exceed 6 cups per hour.</a:t>
            </a: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Hydration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Encourage co-workers </a:t>
            </a:r>
            <a:r>
              <a:rPr lang="en-US" dirty="0"/>
              <a:t>to take appropriate rest breaks </a:t>
            </a:r>
            <a:r>
              <a:rPr lang="en-US" dirty="0" smtClean="0"/>
              <a:t>in order to </a:t>
            </a:r>
            <a:r>
              <a:rPr lang="en-US" dirty="0"/>
              <a:t>cool down and hydrate.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Permit rest and water breaks when a worker feels heat discomfort.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Modify work/rest periods to give the body a chance to get rid of excess heat.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Assign new and </a:t>
            </a:r>
            <a:r>
              <a:rPr lang="en-US" dirty="0" err="1" smtClean="0"/>
              <a:t>unacclimatized</a:t>
            </a:r>
            <a:r>
              <a:rPr lang="en-US" dirty="0" smtClean="0"/>
              <a:t> </a:t>
            </a:r>
            <a:r>
              <a:rPr lang="en-US" dirty="0"/>
              <a:t>workers lighter work and longer, more frequent rest periods.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Shorten work periods and increase rest periods: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 temperature, humidity, and sunshine increase.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there is no air movement.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protective clothing or equipment is worn.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heavier work.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Rest Breaks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Heat Stress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Symptoms and Treatment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95360" y="0"/>
            <a:ext cx="4409440" cy="26557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548" y="65887"/>
            <a:ext cx="3587060" cy="189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Rash Symptoms/First Aid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" y="4367916"/>
            <a:ext cx="12831413" cy="257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3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137" y="260096"/>
            <a:ext cx="8984343" cy="1170432"/>
          </a:xfrm>
        </p:spPr>
        <p:txBody>
          <a:bodyPr>
            <a:noAutofit/>
          </a:bodyPr>
          <a:lstStyle/>
          <a:p>
            <a:r>
              <a:rPr lang="en-US" dirty="0" smtClean="0"/>
              <a:t>Heat Cramps Symptoms/First Aid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" y="4198288"/>
            <a:ext cx="13027261" cy="219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5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373" y="260096"/>
            <a:ext cx="9888584" cy="1170432"/>
          </a:xfrm>
        </p:spPr>
        <p:txBody>
          <a:bodyPr>
            <a:noAutofit/>
          </a:bodyPr>
          <a:lstStyle/>
          <a:p>
            <a:r>
              <a:rPr lang="en-US" dirty="0" smtClean="0"/>
              <a:t>Heat Exhaustion Symptoms/First Aid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8" y="3321879"/>
            <a:ext cx="12905087" cy="402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8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6834" y="260096"/>
            <a:ext cx="8631646" cy="1170432"/>
          </a:xfrm>
        </p:spPr>
        <p:txBody>
          <a:bodyPr>
            <a:noAutofit/>
          </a:bodyPr>
          <a:lstStyle/>
          <a:p>
            <a:r>
              <a:rPr lang="en-US" dirty="0" smtClean="0"/>
              <a:t>Heat Stroke Symptoms/First Aid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" y="2487874"/>
            <a:ext cx="12984835" cy="40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4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5" y="197901"/>
            <a:ext cx="7100220" cy="91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3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6747" y="3712585"/>
            <a:ext cx="10204554" cy="1045242"/>
          </a:xfrm>
        </p:spPr>
        <p:txBody>
          <a:bodyPr>
            <a:noAutofit/>
          </a:bodyPr>
          <a:lstStyle/>
          <a:p>
            <a:r>
              <a:rPr lang="en-US" sz="6258" dirty="0"/>
              <a:t>How to Prevent Heat Illness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8477794" y="0"/>
            <a:ext cx="4527006" cy="2926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60229" y="0"/>
            <a:ext cx="4644571" cy="292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860" y="35057"/>
            <a:ext cx="3521735" cy="18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 smtClean="0"/>
              <a:t>Gradually </a:t>
            </a:r>
            <a:r>
              <a:rPr lang="en-US" dirty="0"/>
              <a:t>increase workers’ time in hot conditions over 7 to 14 days.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/>
              <a:t>For new workers: </a:t>
            </a: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en-US" dirty="0"/>
              <a:t>The schedule should be no more than 20% of the usual duration of work in the heat on day 1 and no more than 20% increase on each additional day.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/>
              <a:t>For workers with previous experience: </a:t>
            </a:r>
          </a:p>
          <a:p>
            <a:pPr marL="1137902" lvl="1" indent="-487672">
              <a:buFont typeface="Arial" panose="020B0604020202020204" pitchFamily="34" charset="0"/>
              <a:buChar char="•"/>
            </a:pPr>
            <a:r>
              <a:rPr lang="en-US" dirty="0"/>
              <a:t>The schedule should be no more than 50% of the usual duration of work in the heat on day 1, 60% on day 2, 80% on day 3, and 100% on day 4.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/>
              <a:t>Closely supervise new employees for the first 14 days or until they are fully acclimatized.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/>
              <a:t>Non-physically fit workers require more time to fully acclimatize.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/>
              <a:t>Acclimatization can be maintained for a few days of non-heat exposure.</a:t>
            </a:r>
          </a:p>
          <a:p>
            <a:pPr marL="487672" indent="-487672">
              <a:buFont typeface="Arial" panose="020B0604020202020204" pitchFamily="34" charset="0"/>
              <a:buChar char="•"/>
            </a:pPr>
            <a:r>
              <a:rPr lang="en-US" dirty="0"/>
              <a:t>Taking breaks in air conditioning will not affect acclimatization.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Acclimation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9414</TotalTime>
  <Words>462</Words>
  <Application>Microsoft Office PowerPoint</Application>
  <PresentationFormat>Custom</PresentationFormat>
  <Paragraphs>51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Gotham Narrow Medium</vt:lpstr>
      <vt:lpstr>Gotham-Book</vt:lpstr>
      <vt:lpstr>Helvetica</vt:lpstr>
      <vt:lpstr>Helvetica Light</vt:lpstr>
      <vt:lpstr>Helvetica Neue</vt:lpstr>
      <vt:lpstr>Times New Roman</vt:lpstr>
      <vt:lpstr>White</vt:lpstr>
      <vt:lpstr>4_Custom Design</vt:lpstr>
      <vt:lpstr>5_Custom Design</vt:lpstr>
      <vt:lpstr>6_Custom Design</vt:lpstr>
      <vt:lpstr>7_Custom Design</vt:lpstr>
      <vt:lpstr>PowerPoint Presentation</vt:lpstr>
      <vt:lpstr>Types of Heat Stress</vt:lpstr>
      <vt:lpstr>Heat Rash Symptoms/First Aid</vt:lpstr>
      <vt:lpstr>Heat Cramps Symptoms/First Aid</vt:lpstr>
      <vt:lpstr>Heat Exhaustion Symptoms/First Aid</vt:lpstr>
      <vt:lpstr>Heat Stroke Symptoms/First Aid</vt:lpstr>
      <vt:lpstr>PowerPoint Presentation</vt:lpstr>
      <vt:lpstr>How to Prevent Heat Illness</vt:lpstr>
      <vt:lpstr>Acclimation</vt:lpstr>
      <vt:lpstr>Hydration</vt:lpstr>
      <vt:lpstr>Rest Breaks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Ahrweiler</dc:creator>
  <cp:lastModifiedBy>Brett Beoubay</cp:lastModifiedBy>
  <cp:revision>293</cp:revision>
  <cp:lastPrinted>2018-07-31T13:11:46Z</cp:lastPrinted>
  <dcterms:modified xsi:type="dcterms:W3CDTF">2020-08-31T12:26:54Z</dcterms:modified>
  <cp:contentStatus/>
</cp:coreProperties>
</file>