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0" r:id="rId3"/>
    <p:sldMasterId id="2147483676" r:id="rId4"/>
    <p:sldMasterId id="2147483689" r:id="rId5"/>
  </p:sldMasterIdLst>
  <p:notesMasterIdLst>
    <p:notesMasterId r:id="rId18"/>
  </p:notesMasterIdLst>
  <p:sldIdLst>
    <p:sldId id="309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800"/>
    <a:srgbClr val="00263E"/>
    <a:srgbClr val="535353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435" y="67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6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457" y="4415790"/>
            <a:ext cx="6498772" cy="4183380"/>
          </a:xfrm>
        </p:spPr>
        <p:txBody>
          <a:bodyPr/>
          <a:lstStyle/>
          <a:p>
            <a:r>
              <a:rPr lang="en-US" sz="1600" dirty="0" smtClean="0"/>
              <a:t>Thank you for including me… </a:t>
            </a:r>
          </a:p>
          <a:p>
            <a:endParaRPr lang="en-US" sz="1600" dirty="0"/>
          </a:p>
          <a:p>
            <a:r>
              <a:rPr lang="en-US" sz="1600" dirty="0" smtClean="0"/>
              <a:t>My background – over 25 </a:t>
            </a:r>
            <a:r>
              <a:rPr lang="en-US" sz="1600" dirty="0"/>
              <a:t>years of commercial Property and Casualty insurance experience, specializing in marketing, product development, and the utilization of client-facing technologies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Began career with Willis, then was with Sedgwick which became Marsh, then spent the last 15 years with WGA and came into Gallagher as a merger partner in 2015. </a:t>
            </a:r>
          </a:p>
          <a:p>
            <a:endParaRPr lang="en-US" sz="1600" dirty="0"/>
          </a:p>
          <a:p>
            <a:r>
              <a:rPr lang="en-US" sz="1600" dirty="0" smtClean="0"/>
              <a:t>Beyond all my marketing years, I was a producer while at Marsh and when I started at WGA, making me uniquely qualified to know what it takes for all of you to get the kind of opportunities I want to work on with you. 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58598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41957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8874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474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349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754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856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6475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3339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69173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8741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553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59677" y="9245600"/>
            <a:ext cx="236373" cy="2184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1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72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7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AD610-B4A0-4844-95A0-C6C87B922D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E73F0-3707-4AD2-BD23-BEBB857134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3391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FF885-7AAF-4179-B860-B64D452FD9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9FCC-1D80-4413-ABC9-AC162B9ED6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3173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 algn="l"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2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6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allagher-PPT_r1g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59677" y="9251950"/>
            <a:ext cx="236373" cy="2184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900">
                <a:latin typeface="Gotham-Book"/>
                <a:ea typeface="Gotham-Book"/>
                <a:cs typeface="Gotham-Book"/>
                <a:sym typeface="Gotham-Book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60" r:id="rId8"/>
    <p:sldLayoutId id="2147483684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21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1pPr>
      <a:lvl2pPr marL="765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2pPr>
      <a:lvl3pPr marL="1210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3pPr>
      <a:lvl4pPr marL="1654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4pPr>
      <a:lvl5pPr marL="2099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5pPr>
      <a:lvl6pPr marL="2543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6pPr>
      <a:lvl7pPr marL="2988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7pPr>
      <a:lvl8pPr marL="3432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8pPr>
      <a:lvl9pPr marL="3877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9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44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70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  <a:ea typeface="+mn-ea"/>
                <a:cs typeface="+mn-cs"/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  <a:ea typeface="+mn-ea"/>
                <a:cs typeface="+mn-cs"/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4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700" r:id="rId5"/>
    <p:sldLayoutId id="2147483704" r:id="rId6"/>
    <p:sldLayoutId id="214748370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8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900750" y="9040143"/>
            <a:ext cx="460585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/>
          <a:p>
            <a:pPr defTabSz="650230" hangingPunct="1"/>
            <a:fld id="{8BA08932-23D9-42E7-9371-6007F82543F4}" type="slidenum">
              <a:rPr lang="en-US" sz="1100" kern="1200" smtClean="0">
                <a:solidFill>
                  <a:srgbClr val="EA7600"/>
                </a:solidFill>
                <a:ea typeface="+mn-ea"/>
                <a:cs typeface="+mn-cs"/>
              </a:rPr>
              <a:pPr defTabSz="650230" hangingPunct="1"/>
              <a:t>‹#›</a:t>
            </a:fld>
            <a:endParaRPr lang="en-US" sz="1100" kern="1200" dirty="0" smtClean="0">
              <a:solidFill>
                <a:srgbClr val="EA76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4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-3952" y="3677249"/>
            <a:ext cx="13012705" cy="253456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7093" tIns="27093" rIns="27093" bIns="27093" anchor="ctr"/>
          <a:lstStyle/>
          <a:p>
            <a:pPr defTabSz="587022">
              <a:defRPr sz="28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146" name="Gallagher_wTAG_StackedLarge-3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4191" y="3783872"/>
            <a:ext cx="3306154" cy="157711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7088249" y="3559313"/>
            <a:ext cx="5440805" cy="2701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 defTabSz="587022">
              <a:spcBef>
                <a:spcPts val="2400"/>
              </a:spcBef>
              <a:defRPr sz="5900">
                <a:solidFill>
                  <a:srgbClr val="032A44"/>
                </a:solidFill>
                <a:latin typeface="Gotham Narrow Medium"/>
                <a:ea typeface="Gotham Narrow Medium"/>
                <a:cs typeface="Gotham Narrow Medium"/>
                <a:sym typeface="Gotham Narrow Medium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sz="5400" dirty="0" smtClean="0"/>
              <a:t>Material Handling</a:t>
            </a:r>
          </a:p>
          <a:p>
            <a:pPr algn="ctr">
              <a:spcBef>
                <a:spcPts val="600"/>
              </a:spcBef>
            </a:pPr>
            <a:r>
              <a:rPr lang="en-US" sz="5400" dirty="0" smtClean="0"/>
              <a:t>And</a:t>
            </a:r>
          </a:p>
          <a:p>
            <a:pPr algn="ctr">
              <a:spcBef>
                <a:spcPts val="600"/>
              </a:spcBef>
            </a:pPr>
            <a:r>
              <a:rPr lang="en-US" sz="5400" dirty="0" smtClean="0"/>
              <a:t>Storage</a:t>
            </a:r>
            <a:endParaRPr sz="5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2" y="5266399"/>
            <a:ext cx="675263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724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56623" indent="-406394">
              <a:spcBef>
                <a:spcPct val="20000"/>
              </a:spcBef>
              <a:buChar char="–"/>
              <a:defRPr sz="3982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25575" indent="-325115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75804" indent="-325115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6034" indent="-325115">
              <a:spcBef>
                <a:spcPct val="20000"/>
              </a:spcBef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991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95634" y="273157"/>
            <a:ext cx="4563291" cy="824121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Manual Lifting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554" y="2642471"/>
            <a:ext cx="10403840" cy="598220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Avoid manual lifting when possible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Limit vertical lifting (knuckle-to-shoulder height)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Be in good physical shape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Plan the lifting operation 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Get a good grip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Keep the load close to the body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Do not twist or bend sideways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Get help for large or heavy loads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56623" indent="-406394">
              <a:spcBef>
                <a:spcPct val="20000"/>
              </a:spcBef>
              <a:buChar char="–"/>
              <a:defRPr sz="3982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25575" indent="-325115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75804" indent="-325115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6034" indent="-325115">
              <a:spcBef>
                <a:spcPct val="20000"/>
              </a:spcBef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991" dirty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900713" y="311187"/>
            <a:ext cx="4471851" cy="784933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Manual Lifting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616" y="2686110"/>
            <a:ext cx="11054080" cy="58521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Recommendations for specific tasks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Grasp opposite corners on boxes, cartons &amp; sacks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Use mechanical assistance for barrels and drums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Wear leather gloves when handling sheet metal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Plate glass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Arial" panose="020B0604020202020204" pitchFamily="34" charset="0"/>
              </a:rPr>
              <a:t>Carry with bottom edge in gloved palm, other hand on top edge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Arial" panose="020B0604020202020204" pitchFamily="34" charset="0"/>
              </a:rPr>
              <a:t>Never carry plate glass under the arm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Use a team for long objects</a:t>
            </a:r>
          </a:p>
          <a:p>
            <a:pPr lvl="1">
              <a:lnSpc>
                <a:spcPct val="90000"/>
              </a:lnSpc>
            </a:pPr>
            <a:endParaRPr lang="en-US" altLang="en-US" sz="37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7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56623" indent="-406394">
              <a:spcBef>
                <a:spcPct val="20000"/>
              </a:spcBef>
              <a:buChar char="–"/>
              <a:defRPr sz="3982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25575" indent="-325115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75804" indent="-325115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6034" indent="-325115">
              <a:spcBef>
                <a:spcPct val="20000"/>
              </a:spcBef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991" dirty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621280" y="377661"/>
            <a:ext cx="6783977" cy="745744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2-wheeled hand trucks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0491" y="2556450"/>
            <a:ext cx="7369387" cy="585216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Tip load forward and slip tongue underneath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Keep center of gravity low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Let the truck carry the load - don't lean it too far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Walk forward - keep load height low enough to see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Secure bulky items to the truck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Use specialty equipment </a:t>
            </a:r>
          </a:p>
          <a:p>
            <a:pPr lvl="1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Drums</a:t>
            </a:r>
          </a:p>
          <a:p>
            <a:pPr lvl="1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Appliances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25605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83" y="2309224"/>
            <a:ext cx="1993618" cy="35108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996" y="3942887"/>
            <a:ext cx="1562382" cy="33527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0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56623" indent="-406394">
              <a:spcBef>
                <a:spcPct val="20000"/>
              </a:spcBef>
              <a:buChar char="–"/>
              <a:defRPr sz="3982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25575" indent="-325115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75804" indent="-325115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6034" indent="-325115">
              <a:spcBef>
                <a:spcPct val="20000"/>
              </a:spcBef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991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0777" y="3929017"/>
            <a:ext cx="11054080" cy="1625600"/>
          </a:xfrm>
        </p:spPr>
        <p:txBody>
          <a:bodyPr anchor="ctr"/>
          <a:lstStyle/>
          <a:p>
            <a:r>
              <a:rPr lang="en-US" altLang="en-US" sz="6827" b="1" dirty="0">
                <a:solidFill>
                  <a:schemeClr val="tx1"/>
                </a:solidFill>
                <a:latin typeface="Arial" panose="020B0604020202020204" pitchFamily="34" charset="0"/>
              </a:rPr>
              <a:t>Material </a:t>
            </a:r>
            <a:r>
              <a:rPr lang="en-US" altLang="en-US" sz="6827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Handling</a:t>
            </a:r>
            <a:br>
              <a:rPr lang="en-US" altLang="en-US" sz="6827" b="1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6827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and </a:t>
            </a:r>
            <a:r>
              <a:rPr lang="en-US" altLang="en-US" sz="6827" b="1" dirty="0">
                <a:solidFill>
                  <a:schemeClr val="tx1"/>
                </a:solidFill>
                <a:latin typeface="Arial" panose="020B0604020202020204" pitchFamily="34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86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56623" indent="-406394">
              <a:spcBef>
                <a:spcPct val="20000"/>
              </a:spcBef>
              <a:buChar char="–"/>
              <a:defRPr sz="3982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25575" indent="-325115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75804" indent="-325115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6034" indent="-325115">
              <a:spcBef>
                <a:spcPct val="20000"/>
              </a:spcBef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991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783908" y="429913"/>
            <a:ext cx="2786743" cy="77187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Hazards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1303" y="2668596"/>
            <a:ext cx="10403840" cy="598220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600,000 overexertion injuries, 27% of </a:t>
            </a:r>
            <a:r>
              <a:rPr lang="en-US" altLang="en-US" dirty="0" smtClean="0">
                <a:latin typeface="Arial" panose="020B0604020202020204" pitchFamily="34" charset="0"/>
              </a:rPr>
              <a:t>all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  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lost- workday </a:t>
            </a:r>
            <a:r>
              <a:rPr lang="en-US" altLang="en-US" dirty="0" smtClean="0">
                <a:latin typeface="Arial" panose="020B0604020202020204" pitchFamily="34" charset="0"/>
              </a:rPr>
              <a:t>cases</a:t>
            </a:r>
          </a:p>
          <a:p>
            <a:pPr lvl="1"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370,000 </a:t>
            </a:r>
            <a:r>
              <a:rPr lang="en-US" altLang="en-US" sz="3700" dirty="0" smtClean="0">
                <a:latin typeface="Arial" panose="020B0604020202020204" pitchFamily="34" charset="0"/>
              </a:rPr>
              <a:t>injuries caused by lifting</a:t>
            </a:r>
          </a:p>
          <a:p>
            <a:pPr lvl="1"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93,000 pushing/pulling</a:t>
            </a:r>
          </a:p>
          <a:p>
            <a:pPr lvl="1"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Strains and sprains from loads that are too heavy or large </a:t>
            </a:r>
          </a:p>
          <a:p>
            <a:pPr lvl="1"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Fractures, cuts, </a:t>
            </a:r>
            <a:r>
              <a:rPr lang="en-US" altLang="en-US" sz="3700" dirty="0" smtClean="0">
                <a:latin typeface="Arial" panose="020B0604020202020204" pitchFamily="34" charset="0"/>
              </a:rPr>
              <a:t>and bruises from improper storage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56623" indent="-406394">
              <a:spcBef>
                <a:spcPct val="20000"/>
              </a:spcBef>
              <a:buChar char="–"/>
              <a:defRPr sz="3982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25575" indent="-325115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75804" indent="-325115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6034" indent="-325115">
              <a:spcBef>
                <a:spcPct val="20000"/>
              </a:spcBef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991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384213" y="729198"/>
            <a:ext cx="8453120" cy="1170432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General 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Work Practices</a:t>
            </a:r>
            <a:b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altLang="en-US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8236" y="2676919"/>
            <a:ext cx="11054080" cy="58521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Get help for large loads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When blocking a raised load: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Keep hands from underneath before releasing load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Use blocking materials of adequate strength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Look for cracks, splintered pieces, rounded corners, etc.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Attach handles or holder to loads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PPE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Gloves, eye protection, safety boots (for heavy loads)</a:t>
            </a:r>
          </a:p>
          <a:p>
            <a:pPr>
              <a:lnSpc>
                <a:spcPct val="90000"/>
              </a:lnSpc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56623" indent="-406394">
              <a:spcBef>
                <a:spcPct val="20000"/>
              </a:spcBef>
              <a:buChar char="–"/>
              <a:defRPr sz="3982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25575" indent="-325115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75804" indent="-325115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6034" indent="-325115">
              <a:spcBef>
                <a:spcPct val="20000"/>
              </a:spcBef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991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32114" y="260096"/>
            <a:ext cx="8453120" cy="902498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Mechanical Material Handling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617" y="2685627"/>
            <a:ext cx="11054080" cy="585216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Do not overload equipment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Refer to equipment rated capacity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General forklift procedures</a:t>
            </a:r>
          </a:p>
          <a:p>
            <a:pPr lvl="1"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Center load on forks and close to mast</a:t>
            </a:r>
          </a:p>
          <a:p>
            <a:pPr lvl="1"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Do not overload</a:t>
            </a:r>
          </a:p>
          <a:p>
            <a:pPr lvl="1"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Do not add extra weight to counterbalance</a:t>
            </a:r>
          </a:p>
          <a:p>
            <a:pPr lvl="1"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Travel with load at lowest position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56623" indent="-406394">
              <a:spcBef>
                <a:spcPct val="20000"/>
              </a:spcBef>
              <a:buChar char="–"/>
              <a:defRPr sz="3982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25575" indent="-325115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75804" indent="-325115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6034" indent="-325115">
              <a:spcBef>
                <a:spcPct val="20000"/>
              </a:spcBef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991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523343" y="260096"/>
            <a:ext cx="5307874" cy="876373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Materials Storage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0491" y="2694722"/>
            <a:ext cx="10403840" cy="598220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Stacked loads correctly piled and cross-tiered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Stored material must not create hazard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Areas free of accumulated material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In buildings, no stored materials within 6 feet of hoist ways or 10 feet of exterior building walls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Store non-compatible material separately</a:t>
            </a:r>
          </a:p>
          <a:p>
            <a:pPr>
              <a:lnSpc>
                <a:spcPct val="90000"/>
              </a:lnSpc>
            </a:pPr>
            <a:endParaRPr lang="en-US" altLang="en-US" sz="3982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56623" indent="-406394">
              <a:spcBef>
                <a:spcPct val="20000"/>
              </a:spcBef>
              <a:buChar char="–"/>
              <a:defRPr sz="3982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25575" indent="-325115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75804" indent="-325115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6034" indent="-325115">
              <a:spcBef>
                <a:spcPct val="20000"/>
              </a:spcBef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991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504" y="260096"/>
            <a:ext cx="7855131" cy="86331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Lumber and Brick 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Storage</a:t>
            </a:r>
            <a:endParaRPr lang="en-US" altLang="en-US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0490" y="2733911"/>
            <a:ext cx="10403840" cy="59822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Lumber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Maximum stack height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Arial" panose="020B0604020202020204" pitchFamily="34" charset="0"/>
              </a:rPr>
              <a:t>16 feet (manual handling)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latin typeface="Arial" panose="020B0604020202020204" pitchFamily="34" charset="0"/>
              </a:rPr>
              <a:t>20 feet (forklift)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Remove nails from used lumber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Stacks stable and self-supporting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Bricks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Maximum 7 feet high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Above 4 feet, taper stacks 2 inches per foot</a:t>
            </a:r>
          </a:p>
          <a:p>
            <a:pPr>
              <a:lnSpc>
                <a:spcPct val="90000"/>
              </a:lnSpc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56623" indent="-406394">
              <a:spcBef>
                <a:spcPct val="20000"/>
              </a:spcBef>
              <a:buChar char="–"/>
              <a:defRPr sz="3982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25575" indent="-325115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75804" indent="-325115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6034" indent="-325115">
              <a:spcBef>
                <a:spcPct val="20000"/>
              </a:spcBef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991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765697" y="338474"/>
            <a:ext cx="6823166" cy="784933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Block and Bag Storage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428" y="2668597"/>
            <a:ext cx="10403840" cy="598220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Masonry blocks</a:t>
            </a:r>
          </a:p>
          <a:p>
            <a:pPr lvl="1"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Above 6 feet , taper stacks 2 </a:t>
            </a:r>
            <a:r>
              <a:rPr lang="en-US" altLang="en-US" sz="3700" dirty="0" smtClean="0">
                <a:latin typeface="Arial" panose="020B0604020202020204" pitchFamily="34" charset="0"/>
              </a:rPr>
              <a:t>blocks </a:t>
            </a:r>
            <a:r>
              <a:rPr lang="en-US" altLang="en-US" sz="3700" dirty="0" smtClean="0">
                <a:latin typeface="Arial" panose="020B0604020202020204" pitchFamily="34" charset="0"/>
              </a:rPr>
              <a:t>per tier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Bags and bundles</a:t>
            </a:r>
          </a:p>
          <a:p>
            <a:pPr lvl="1"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Stack in interlocking rows</a:t>
            </a:r>
          </a:p>
          <a:p>
            <a:pPr lvl="1"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Step back at least every 10 layers</a:t>
            </a:r>
          </a:p>
          <a:p>
            <a:pPr lvl="1"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Remove from top of stack first</a:t>
            </a:r>
          </a:p>
          <a:p>
            <a:pPr lvl="1">
              <a:spcBef>
                <a:spcPct val="0"/>
              </a:spcBef>
            </a:pPr>
            <a:r>
              <a:rPr lang="en-US" altLang="en-US" sz="3700" dirty="0" smtClean="0">
                <a:latin typeface="Arial" panose="020B0604020202020204" pitchFamily="34" charset="0"/>
              </a:rPr>
              <a:t>Keep baled paper and rags at least 10 inches from walls, ceilings, or sprinkler heads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56623" indent="-406394">
              <a:spcBef>
                <a:spcPct val="20000"/>
              </a:spcBef>
              <a:buChar char="–"/>
              <a:defRPr sz="3982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25575" indent="-325115">
              <a:spcBef>
                <a:spcPct val="20000"/>
              </a:spcBef>
              <a:buChar char="•"/>
              <a:defRPr sz="3413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75804" indent="-325115">
              <a:spcBef>
                <a:spcPct val="20000"/>
              </a:spcBef>
              <a:buChar char="–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6034" indent="-325115">
              <a:spcBef>
                <a:spcPct val="20000"/>
              </a:spcBef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44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991" dirty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844074" y="285061"/>
            <a:ext cx="6666411" cy="837184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Box and Drum Storage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0492" y="2733911"/>
            <a:ext cx="10403840" cy="59822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Boxed materials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700" dirty="0">
                <a:latin typeface="Arial" panose="020B0604020202020204" pitchFamily="34" charset="0"/>
              </a:rPr>
              <a:t>Hold in place using </a:t>
            </a:r>
            <a:r>
              <a:rPr lang="en-US" altLang="en-US" sz="3700" dirty="0" smtClean="0">
                <a:latin typeface="Arial" panose="020B0604020202020204" pitchFamily="34" charset="0"/>
              </a:rPr>
              <a:t>cross-ties </a:t>
            </a:r>
            <a:r>
              <a:rPr lang="en-US" altLang="en-US" sz="3700" dirty="0">
                <a:latin typeface="Arial" panose="020B0604020202020204" pitchFamily="34" charset="0"/>
              </a:rPr>
              <a:t>or shrink plastic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Drums, barrels, kegs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700" dirty="0">
                <a:latin typeface="Arial" panose="020B0604020202020204" pitchFamily="34" charset="0"/>
              </a:rPr>
              <a:t>Stacked symmetrically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700" dirty="0">
                <a:latin typeface="Arial" panose="020B0604020202020204" pitchFamily="34" charset="0"/>
              </a:rPr>
              <a:t>If stored on side, block bottom tiers to prevent rolling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z="3700" dirty="0">
                <a:latin typeface="Arial" panose="020B0604020202020204" pitchFamily="34" charset="0"/>
              </a:rPr>
              <a:t>If stacked on ends, use planks, pallets, etc. between each tier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Block cylindrical material (bars, poles, etc.)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Use bins or shelves for materials that cannot be stacked</a:t>
            </a:r>
          </a:p>
          <a:p>
            <a:pPr>
              <a:lnSpc>
                <a:spcPct val="90000"/>
              </a:lnSpc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10695</TotalTime>
  <Words>617</Words>
  <Application>Microsoft Office PowerPoint</Application>
  <PresentationFormat>Custom</PresentationFormat>
  <Paragraphs>95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Gotham Narrow Medium</vt:lpstr>
      <vt:lpstr>Gotham-Book</vt:lpstr>
      <vt:lpstr>Helvetica</vt:lpstr>
      <vt:lpstr>Helvetica Light</vt:lpstr>
      <vt:lpstr>Helvetica Neue</vt:lpstr>
      <vt:lpstr>Times New Roman</vt:lpstr>
      <vt:lpstr>White</vt:lpstr>
      <vt:lpstr>4_Custom Design</vt:lpstr>
      <vt:lpstr>5_Custom Design</vt:lpstr>
      <vt:lpstr>6_Custom Design</vt:lpstr>
      <vt:lpstr>7_Custom Design</vt:lpstr>
      <vt:lpstr>PowerPoint Presentation</vt:lpstr>
      <vt:lpstr>Material Handling and Storage</vt:lpstr>
      <vt:lpstr>Hazards</vt:lpstr>
      <vt:lpstr>General Work Practices </vt:lpstr>
      <vt:lpstr>Mechanical Material Handling</vt:lpstr>
      <vt:lpstr>Materials Storage</vt:lpstr>
      <vt:lpstr>Lumber and Brick Storage</vt:lpstr>
      <vt:lpstr>Block and Bag Storage</vt:lpstr>
      <vt:lpstr>Box and Drum Storage</vt:lpstr>
      <vt:lpstr>Manual Lifting</vt:lpstr>
      <vt:lpstr>Manual Lifting</vt:lpstr>
      <vt:lpstr>2-wheeled hand trucks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Ahrweiler</dc:creator>
  <cp:lastModifiedBy>Brett Beoubay</cp:lastModifiedBy>
  <cp:revision>291</cp:revision>
  <cp:lastPrinted>2018-07-31T13:11:46Z</cp:lastPrinted>
  <dcterms:modified xsi:type="dcterms:W3CDTF">2021-09-21T12:39:08Z</dcterms:modified>
</cp:coreProperties>
</file>